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slides/slide14.xml" ContentType="application/vnd.openxmlformats-officedocument.presentationml.slide+xml"/>
  <Override PartName="/ppt/diagrams/data1.xml" ContentType="application/vnd.openxmlformats-officedocument.drawingml.diagramData+xml"/>
  <Override PartName="/ppt/slides/slide15.xml" ContentType="application/vnd.openxmlformats-officedocument.presentationml.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Masters/notesMaster1.xml" ContentType="application/vnd.openxmlformats-officedocument.presentationml.notesMaster+xml"/>
  <Override PartName="/ppt/diagrams/quickStyle1.xml" ContentType="application/vnd.openxmlformats-officedocument.drawingml.diagramStyle+xml"/>
  <Override PartName="/ppt/theme/theme2.xml" ContentType="application/vnd.openxmlformats-officedocument.theme+xml"/>
  <Override PartName="/ppt/diagrams/drawing1.xml" ContentType="application/vnd.ms-office.drawingml.diagramDrawing+xml"/>
  <Override PartName="/ppt/theme/theme1.xml" ContentType="application/vnd.openxmlformats-officedocument.theme+xml"/>
  <Override PartName="/ppt/charts/chart2.xml" ContentType="application/vnd.openxmlformats-officedocument.drawingml.chart+xml"/>
  <Override PartName="/ppt/diagrams/colors1.xml" ContentType="application/vnd.openxmlformats-officedocument.drawingml.diagramColors+xml"/>
  <Override PartName="/ppt/charts/chart1.xml" ContentType="application/vnd.openxmlformats-officedocument.drawingml.char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0"/>
  </p:notesMasterIdLst>
  <p:sldIdLst>
    <p:sldId id="256" r:id="rId5"/>
    <p:sldId id="257" r:id="rId6"/>
    <p:sldId id="258" r:id="rId7"/>
    <p:sldId id="259" r:id="rId8"/>
    <p:sldId id="260" r:id="rId9"/>
    <p:sldId id="267" r:id="rId10"/>
    <p:sldId id="268" r:id="rId11"/>
    <p:sldId id="261" r:id="rId12"/>
    <p:sldId id="264" r:id="rId13"/>
    <p:sldId id="262" r:id="rId14"/>
    <p:sldId id="263" r:id="rId15"/>
    <p:sldId id="265" r:id="rId16"/>
    <p:sldId id="269" r:id="rId17"/>
    <p:sldId id="270" r:id="rId18"/>
    <p:sldId id="26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9966FF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99" autoAdjust="0"/>
    <p:restoredTop sz="94660"/>
  </p:normalViewPr>
  <p:slideViewPr>
    <p:cSldViewPr>
      <p:cViewPr>
        <p:scale>
          <a:sx n="70" d="100"/>
          <a:sy n="70" d="100"/>
        </p:scale>
        <p:origin x="312" y="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Average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20000"/>
                    <a:satMod val="180000"/>
                    <a:lumMod val="98000"/>
                  </a:schemeClr>
                </a:gs>
                <a:gs pos="40000">
                  <a:schemeClr val="accent6">
                    <a:tint val="30000"/>
                    <a:satMod val="260000"/>
                    <a:lumMod val="84000"/>
                  </a:schemeClr>
                </a:gs>
                <a:gs pos="100000">
                  <a:schemeClr val="accent6">
                    <a:tint val="100000"/>
                    <a:satMod val="110000"/>
                    <a:lumMod val="100000"/>
                  </a:schemeClr>
                </a:gs>
              </a:gsLst>
              <a:lin ang="5040000" scaled="1"/>
            </a:gradFill>
            <a:ln w="9525" cap="flat" cmpd="sng" algn="ctr">
              <a:solidFill>
                <a:schemeClr val="accent6"/>
              </a:solidFill>
              <a:prstDash val="solid"/>
            </a:ln>
            <a:effectLst/>
          </c:spPr>
          <c:invertIfNegative val="0"/>
          <c:cat>
            <c:strRef>
              <c:f>Sheet1!$A$2:$A$11</c:f>
              <c:strCache>
                <c:ptCount val="10"/>
                <c:pt idx="0">
                  <c:v>Brushing teeth</c:v>
                </c:pt>
                <c:pt idx="1">
                  <c:v>Washing hands</c:v>
                </c:pt>
                <c:pt idx="2">
                  <c:v>Toilet flush</c:v>
                </c:pt>
                <c:pt idx="3">
                  <c:v>Shaving</c:v>
                </c:pt>
                <c:pt idx="4">
                  <c:v>Shower (8 min.)</c:v>
                </c:pt>
                <c:pt idx="5">
                  <c:v>Bath</c:v>
                </c:pt>
                <c:pt idx="6">
                  <c:v>Dishwasher</c:v>
                </c:pt>
                <c:pt idx="7">
                  <c:v>Dishes by hand</c:v>
                </c:pt>
                <c:pt idx="8">
                  <c:v>Clothes washer</c:v>
                </c:pt>
                <c:pt idx="9">
                  <c:v>Lawn (20 min.)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36</c:v>
                </c:pt>
                <c:pt idx="6">
                  <c:v>15</c:v>
                </c:pt>
                <c:pt idx="7">
                  <c:v>20</c:v>
                </c:pt>
                <c:pt idx="8">
                  <c:v>40</c:v>
                </c:pt>
                <c:pt idx="9">
                  <c:v>200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Conservative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20000"/>
                    <a:satMod val="180000"/>
                    <a:lumMod val="98000"/>
                  </a:schemeClr>
                </a:gs>
                <a:gs pos="40000">
                  <a:schemeClr val="accent1">
                    <a:tint val="30000"/>
                    <a:satMod val="260000"/>
                    <a:lumMod val="84000"/>
                  </a:schemeClr>
                </a:gs>
                <a:gs pos="100000">
                  <a:schemeClr val="accent1">
                    <a:tint val="100000"/>
                    <a:satMod val="110000"/>
                    <a:lumMod val="100000"/>
                  </a:schemeClr>
                </a:gs>
              </a:gsLst>
              <a:lin ang="5040000" scaled="1"/>
            </a:gradFill>
            <a:ln w="9525" cap="flat" cmpd="sng" algn="ctr">
              <a:solidFill>
                <a:schemeClr val="accent1"/>
              </a:solidFill>
              <a:prstDash val="solid"/>
            </a:ln>
            <a:effectLst/>
          </c:spPr>
          <c:invertIfNegative val="0"/>
          <c:cat>
            <c:strRef>
              <c:f>Sheet1!$A$2:$A$11</c:f>
              <c:strCache>
                <c:ptCount val="10"/>
                <c:pt idx="0">
                  <c:v>Brushing teeth</c:v>
                </c:pt>
                <c:pt idx="1">
                  <c:v>Washing hands</c:v>
                </c:pt>
                <c:pt idx="2">
                  <c:v>Toilet flush</c:v>
                </c:pt>
                <c:pt idx="3">
                  <c:v>Shaving</c:v>
                </c:pt>
                <c:pt idx="4">
                  <c:v>Shower (8 min.)</c:v>
                </c:pt>
                <c:pt idx="5">
                  <c:v>Bath</c:v>
                </c:pt>
                <c:pt idx="6">
                  <c:v>Dishwasher</c:v>
                </c:pt>
                <c:pt idx="7">
                  <c:v>Dishes by hand</c:v>
                </c:pt>
                <c:pt idx="8">
                  <c:v>Clothes washer</c:v>
                </c:pt>
                <c:pt idx="9">
                  <c:v>Lawn (20 min.)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0.5</c:v>
                </c:pt>
                <c:pt idx="1">
                  <c:v>0.5</c:v>
                </c:pt>
                <c:pt idx="2">
                  <c:v>2</c:v>
                </c:pt>
                <c:pt idx="3">
                  <c:v>1</c:v>
                </c:pt>
                <c:pt idx="4">
                  <c:v>5</c:v>
                </c:pt>
                <c:pt idx="5">
                  <c:v>15</c:v>
                </c:pt>
                <c:pt idx="6">
                  <c:v>7</c:v>
                </c:pt>
                <c:pt idx="7">
                  <c:v>5</c:v>
                </c:pt>
                <c:pt idx="8">
                  <c:v>25</c:v>
                </c:pt>
                <c:pt idx="9">
                  <c:v>200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90927488"/>
        <c:axId val="190929448"/>
        <c:axId val="0"/>
      </c:bar3DChart>
      <c:catAx>
        <c:axId val="1909274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 Narrow" pitchFamily="34" charset="0"/>
                <a:cs typeface="Arial" pitchFamily="34" charset="0"/>
              </a:defRPr>
            </a:pPr>
            <a:endParaRPr lang="en-US"/>
          </a:p>
        </c:txPr>
        <c:crossAx val="190929448"/>
        <c:crosses val="autoZero"/>
        <c:auto val="1"/>
        <c:lblAlgn val="ctr"/>
        <c:lblOffset val="100"/>
        <c:noMultiLvlLbl val="0"/>
      </c:catAx>
      <c:valAx>
        <c:axId val="1909294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 Narrow" pitchFamily="34" charset="0"/>
                <a:cs typeface="Arial" pitchFamily="34" charset="0"/>
              </a:defRPr>
            </a:pPr>
            <a:endParaRPr lang="en-US"/>
          </a:p>
        </c:txPr>
        <c:crossAx val="190927488"/>
        <c:crosses val="autoZero"/>
        <c:crossBetween val="between"/>
        <c:majorUnit val="25"/>
      </c:valAx>
    </c:plotArea>
    <c:legend>
      <c:legendPos val="r"/>
      <c:layout/>
      <c:overlay val="0"/>
      <c:txPr>
        <a:bodyPr/>
        <a:lstStyle/>
        <a:p>
          <a:pPr>
            <a:defRPr>
              <a:latin typeface="Arial Narrow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Minimum</c:v>
                </c:pt>
              </c:strCache>
            </c:strRef>
          </c:tx>
          <c:cat>
            <c:strRef>
              <c:f>Sheet1!$B$1:$M$1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Sheet1!$B$2:$M$2</c:f>
              <c:numCache>
                <c:formatCode>General</c:formatCode>
                <c:ptCount val="12"/>
                <c:pt idx="0">
                  <c:v>18</c:v>
                </c:pt>
                <c:pt idx="1">
                  <c:v>33</c:v>
                </c:pt>
                <c:pt idx="2">
                  <c:v>37</c:v>
                </c:pt>
                <c:pt idx="3">
                  <c:v>41</c:v>
                </c:pt>
                <c:pt idx="4">
                  <c:v>48</c:v>
                </c:pt>
                <c:pt idx="5">
                  <c:v>54</c:v>
                </c:pt>
                <c:pt idx="6">
                  <c:v>73</c:v>
                </c:pt>
                <c:pt idx="7">
                  <c:v>61</c:v>
                </c:pt>
                <c:pt idx="8">
                  <c:v>53</c:v>
                </c:pt>
                <c:pt idx="9">
                  <c:v>43</c:v>
                </c:pt>
                <c:pt idx="10">
                  <c:v>36</c:v>
                </c:pt>
                <c:pt idx="11">
                  <c:v>29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Average</c:v>
                </c:pt>
              </c:strCache>
            </c:strRef>
          </c:tx>
          <c:cat>
            <c:strRef>
              <c:f>Sheet1!$B$1:$M$1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Sheet1!$B$3:$M$3</c:f>
              <c:numCache>
                <c:formatCode>General</c:formatCode>
                <c:ptCount val="12"/>
                <c:pt idx="0">
                  <c:v>29</c:v>
                </c:pt>
                <c:pt idx="1">
                  <c:v>40</c:v>
                </c:pt>
                <c:pt idx="2">
                  <c:v>47</c:v>
                </c:pt>
                <c:pt idx="3">
                  <c:v>57</c:v>
                </c:pt>
                <c:pt idx="4">
                  <c:v>60</c:v>
                </c:pt>
                <c:pt idx="5">
                  <c:v>67</c:v>
                </c:pt>
                <c:pt idx="6">
                  <c:v>89</c:v>
                </c:pt>
                <c:pt idx="7">
                  <c:v>76</c:v>
                </c:pt>
                <c:pt idx="8">
                  <c:v>66</c:v>
                </c:pt>
                <c:pt idx="9">
                  <c:v>54</c:v>
                </c:pt>
                <c:pt idx="10">
                  <c:v>43</c:v>
                </c:pt>
                <c:pt idx="11">
                  <c:v>35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Maximum</c:v>
                </c:pt>
              </c:strCache>
            </c:strRef>
          </c:tx>
          <c:cat>
            <c:strRef>
              <c:f>Sheet1!$B$1:$M$1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Sheet1!$B$4:$M$4</c:f>
              <c:numCache>
                <c:formatCode>General</c:formatCode>
                <c:ptCount val="12"/>
                <c:pt idx="0">
                  <c:v>40</c:v>
                </c:pt>
                <c:pt idx="1">
                  <c:v>47</c:v>
                </c:pt>
                <c:pt idx="2">
                  <c:v>56</c:v>
                </c:pt>
                <c:pt idx="3">
                  <c:v>72</c:v>
                </c:pt>
                <c:pt idx="4">
                  <c:v>72</c:v>
                </c:pt>
                <c:pt idx="5">
                  <c:v>80</c:v>
                </c:pt>
                <c:pt idx="6">
                  <c:v>105</c:v>
                </c:pt>
                <c:pt idx="7">
                  <c:v>90</c:v>
                </c:pt>
                <c:pt idx="8">
                  <c:v>79</c:v>
                </c:pt>
                <c:pt idx="9">
                  <c:v>65</c:v>
                </c:pt>
                <c:pt idx="10">
                  <c:v>50</c:v>
                </c:pt>
                <c:pt idx="11">
                  <c:v>41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0932584"/>
        <c:axId val="190931800"/>
      </c:lineChart>
      <c:catAx>
        <c:axId val="1909325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90931800"/>
        <c:crosses val="autoZero"/>
        <c:auto val="1"/>
        <c:lblAlgn val="ctr"/>
        <c:lblOffset val="100"/>
        <c:noMultiLvlLbl val="0"/>
      </c:catAx>
      <c:valAx>
        <c:axId val="1909318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909325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DF7816-1EAD-4FA3-BAE6-16649A7D2E80}" type="doc">
      <dgm:prSet loTypeId="urn:microsoft.com/office/officeart/2005/8/layout/cycle2" loCatId="cycle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5569C44-DEF5-4C11-9108-85F0D9349DC5}">
      <dgm:prSet phldrT="[Text]"/>
      <dgm:spPr/>
      <dgm:t>
        <a:bodyPr/>
        <a:lstStyle/>
        <a:p>
          <a:r>
            <a:rPr lang="en-US" dirty="0" smtClean="0"/>
            <a:t>Clouds</a:t>
          </a:r>
          <a:endParaRPr lang="en-US" dirty="0"/>
        </a:p>
      </dgm:t>
    </dgm:pt>
    <dgm:pt modelId="{FA42BCA2-BD6E-4F8F-886C-162F85A0A03E}" type="parTrans" cxnId="{B216AE6E-2367-4153-AA21-E99B5E6EFC4D}">
      <dgm:prSet/>
      <dgm:spPr/>
      <dgm:t>
        <a:bodyPr/>
        <a:lstStyle/>
        <a:p>
          <a:endParaRPr lang="en-US"/>
        </a:p>
      </dgm:t>
    </dgm:pt>
    <dgm:pt modelId="{C5FBE74C-F5CC-4968-A656-5610BAD2CF03}" type="sibTrans" cxnId="{B216AE6E-2367-4153-AA21-E99B5E6EFC4D}">
      <dgm:prSet/>
      <dgm:spPr/>
      <dgm:t>
        <a:bodyPr/>
        <a:lstStyle/>
        <a:p>
          <a:endParaRPr lang="en-US"/>
        </a:p>
      </dgm:t>
    </dgm:pt>
    <dgm:pt modelId="{F4497596-B6C6-4532-9467-D9702FA52158}">
      <dgm:prSet phldrT="[Text]"/>
      <dgm:spPr/>
      <dgm:t>
        <a:bodyPr/>
        <a:lstStyle/>
        <a:p>
          <a:r>
            <a:rPr lang="en-US" dirty="0" smtClean="0"/>
            <a:t>Condensation</a:t>
          </a:r>
          <a:br>
            <a:rPr lang="en-US" dirty="0" smtClean="0"/>
          </a:br>
          <a:r>
            <a:rPr lang="en-US" dirty="0" smtClean="0"/>
            <a:t>and</a:t>
          </a:r>
          <a:br>
            <a:rPr lang="en-US" dirty="0" smtClean="0"/>
          </a:br>
          <a:r>
            <a:rPr lang="en-US" dirty="0" smtClean="0"/>
            <a:t>Precipitation</a:t>
          </a:r>
          <a:endParaRPr lang="en-US" dirty="0"/>
        </a:p>
      </dgm:t>
    </dgm:pt>
    <dgm:pt modelId="{E9DE8A43-AB57-44E9-A159-30913009A08B}" type="parTrans" cxnId="{2E694ED4-7530-439B-98C0-9BEF3DAF2A91}">
      <dgm:prSet/>
      <dgm:spPr/>
      <dgm:t>
        <a:bodyPr/>
        <a:lstStyle/>
        <a:p>
          <a:endParaRPr lang="en-US"/>
        </a:p>
      </dgm:t>
    </dgm:pt>
    <dgm:pt modelId="{E4422A26-F54D-4179-967E-FA4418AEB09F}" type="sibTrans" cxnId="{2E694ED4-7530-439B-98C0-9BEF3DAF2A91}">
      <dgm:prSet/>
      <dgm:spPr/>
      <dgm:t>
        <a:bodyPr/>
        <a:lstStyle/>
        <a:p>
          <a:endParaRPr lang="en-US"/>
        </a:p>
      </dgm:t>
    </dgm:pt>
    <dgm:pt modelId="{AE311B00-C3DE-4F58-A574-B5BF15BF71EF}">
      <dgm:prSet phldrT="[Text]"/>
      <dgm:spPr/>
      <dgm:t>
        <a:bodyPr/>
        <a:lstStyle/>
        <a:p>
          <a:r>
            <a:rPr lang="en-US" dirty="0" smtClean="0"/>
            <a:t>Runoff</a:t>
          </a:r>
          <a:br>
            <a:rPr lang="en-US" dirty="0" smtClean="0"/>
          </a:br>
          <a:r>
            <a:rPr lang="en-US" dirty="0" smtClean="0"/>
            <a:t>and</a:t>
          </a:r>
          <a:br>
            <a:rPr lang="en-US" dirty="0" smtClean="0"/>
          </a:br>
          <a:r>
            <a:rPr lang="en-US" dirty="0" smtClean="0"/>
            <a:t>Percolation</a:t>
          </a:r>
          <a:endParaRPr lang="en-US" dirty="0"/>
        </a:p>
      </dgm:t>
    </dgm:pt>
    <dgm:pt modelId="{47257E50-635F-400B-B280-FCDA754B6546}" type="parTrans" cxnId="{8A89DE7D-D0B7-4DBA-88AD-645BF84E792E}">
      <dgm:prSet/>
      <dgm:spPr/>
      <dgm:t>
        <a:bodyPr/>
        <a:lstStyle/>
        <a:p>
          <a:endParaRPr lang="en-US"/>
        </a:p>
      </dgm:t>
    </dgm:pt>
    <dgm:pt modelId="{DDC24BE0-5882-459D-99F4-D894058EA435}" type="sibTrans" cxnId="{8A89DE7D-D0B7-4DBA-88AD-645BF84E792E}">
      <dgm:prSet/>
      <dgm:spPr/>
      <dgm:t>
        <a:bodyPr/>
        <a:lstStyle/>
        <a:p>
          <a:endParaRPr lang="en-US"/>
        </a:p>
      </dgm:t>
    </dgm:pt>
    <dgm:pt modelId="{FA639CF4-69A4-4CE4-B9FD-F809059AB4B1}">
      <dgm:prSet phldrT="[Text]"/>
      <dgm:spPr/>
      <dgm:t>
        <a:bodyPr/>
        <a:lstStyle/>
        <a:p>
          <a:r>
            <a:rPr lang="en-US" dirty="0" smtClean="0"/>
            <a:t>Evaporation</a:t>
          </a:r>
          <a:br>
            <a:rPr lang="en-US" dirty="0" smtClean="0"/>
          </a:br>
          <a:r>
            <a:rPr lang="en-US" dirty="0" smtClean="0"/>
            <a:t>and</a:t>
          </a:r>
          <a:br>
            <a:rPr lang="en-US" dirty="0" smtClean="0"/>
          </a:br>
          <a:r>
            <a:rPr lang="en-US" dirty="0" smtClean="0"/>
            <a:t>Transpiration</a:t>
          </a:r>
          <a:endParaRPr lang="en-US" dirty="0"/>
        </a:p>
      </dgm:t>
    </dgm:pt>
    <dgm:pt modelId="{B9038BF2-E865-47CD-89AF-129F4AEA8A4D}" type="parTrans" cxnId="{6D2177DB-2E2B-407C-BAB3-11C41A34B717}">
      <dgm:prSet/>
      <dgm:spPr/>
      <dgm:t>
        <a:bodyPr/>
        <a:lstStyle/>
        <a:p>
          <a:endParaRPr lang="en-US"/>
        </a:p>
      </dgm:t>
    </dgm:pt>
    <dgm:pt modelId="{8E8BB270-AE93-4BD6-BB4A-B7EB6B5F437D}" type="sibTrans" cxnId="{6D2177DB-2E2B-407C-BAB3-11C41A34B717}">
      <dgm:prSet/>
      <dgm:spPr/>
      <dgm:t>
        <a:bodyPr/>
        <a:lstStyle/>
        <a:p>
          <a:endParaRPr lang="en-US"/>
        </a:p>
      </dgm:t>
    </dgm:pt>
    <dgm:pt modelId="{FD6FC5C9-1209-493D-B612-5BC01209566E}" type="pres">
      <dgm:prSet presAssocID="{04DF7816-1EAD-4FA3-BAE6-16649A7D2E8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CD3FC76-0C46-41CF-9C1D-5419E335AB10}" type="pres">
      <dgm:prSet presAssocID="{65569C44-DEF5-4C11-9108-85F0D9349DC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5E6FCA-21FE-411E-8438-1D081E8CD850}" type="pres">
      <dgm:prSet presAssocID="{C5FBE74C-F5CC-4968-A656-5610BAD2CF03}" presName="sibTrans" presStyleLbl="sibTrans2D1" presStyleIdx="0" presStyleCnt="4"/>
      <dgm:spPr/>
      <dgm:t>
        <a:bodyPr/>
        <a:lstStyle/>
        <a:p>
          <a:endParaRPr lang="en-US"/>
        </a:p>
      </dgm:t>
    </dgm:pt>
    <dgm:pt modelId="{C99C305E-CEBF-4234-83B2-A6B506692871}" type="pres">
      <dgm:prSet presAssocID="{C5FBE74C-F5CC-4968-A656-5610BAD2CF03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46A56936-0EAB-48C0-9F6A-23B5520B102F}" type="pres">
      <dgm:prSet presAssocID="{F4497596-B6C6-4532-9467-D9702FA5215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7DE760-7D41-4AD4-828B-098D8808194F}" type="pres">
      <dgm:prSet presAssocID="{E4422A26-F54D-4179-967E-FA4418AEB09F}" presName="sibTrans" presStyleLbl="sibTrans2D1" presStyleIdx="1" presStyleCnt="4"/>
      <dgm:spPr/>
      <dgm:t>
        <a:bodyPr/>
        <a:lstStyle/>
        <a:p>
          <a:endParaRPr lang="en-US"/>
        </a:p>
      </dgm:t>
    </dgm:pt>
    <dgm:pt modelId="{721F8C73-CB5D-425E-A038-C7025059F42E}" type="pres">
      <dgm:prSet presAssocID="{E4422A26-F54D-4179-967E-FA4418AEB09F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DA85D4F3-67E7-4FD9-BB3E-8E15315B1015}" type="pres">
      <dgm:prSet presAssocID="{AE311B00-C3DE-4F58-A574-B5BF15BF71E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E7D0EF-4312-4F1F-A7BD-F4F66BF30ACC}" type="pres">
      <dgm:prSet presAssocID="{DDC24BE0-5882-459D-99F4-D894058EA435}" presName="sibTrans" presStyleLbl="sibTrans2D1" presStyleIdx="2" presStyleCnt="4"/>
      <dgm:spPr/>
      <dgm:t>
        <a:bodyPr/>
        <a:lstStyle/>
        <a:p>
          <a:endParaRPr lang="en-US"/>
        </a:p>
      </dgm:t>
    </dgm:pt>
    <dgm:pt modelId="{8B6F4675-E6C7-4D85-8E87-8DC48A147698}" type="pres">
      <dgm:prSet presAssocID="{DDC24BE0-5882-459D-99F4-D894058EA435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4BD4D958-C1F8-461A-9E86-FE6805D22504}" type="pres">
      <dgm:prSet presAssocID="{FA639CF4-69A4-4CE4-B9FD-F809059AB4B1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FAEB90-1992-4224-AA85-5D1B83115B4E}" type="pres">
      <dgm:prSet presAssocID="{8E8BB270-AE93-4BD6-BB4A-B7EB6B5F437D}" presName="sibTrans" presStyleLbl="sibTrans2D1" presStyleIdx="3" presStyleCnt="4"/>
      <dgm:spPr/>
      <dgm:t>
        <a:bodyPr/>
        <a:lstStyle/>
        <a:p>
          <a:endParaRPr lang="en-US"/>
        </a:p>
      </dgm:t>
    </dgm:pt>
    <dgm:pt modelId="{92B7282D-B46B-429C-B45D-1C6DC8C55B0F}" type="pres">
      <dgm:prSet presAssocID="{8E8BB270-AE93-4BD6-BB4A-B7EB6B5F437D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FAD927DD-7660-4562-9193-C06EACE0B40E}" type="presOf" srcId="{F4497596-B6C6-4532-9467-D9702FA52158}" destId="{46A56936-0EAB-48C0-9F6A-23B5520B102F}" srcOrd="0" destOrd="0" presId="urn:microsoft.com/office/officeart/2005/8/layout/cycle2"/>
    <dgm:cxn modelId="{04E1B662-1AFC-4396-A985-B616CF712C95}" type="presOf" srcId="{E4422A26-F54D-4179-967E-FA4418AEB09F}" destId="{721F8C73-CB5D-425E-A038-C7025059F42E}" srcOrd="1" destOrd="0" presId="urn:microsoft.com/office/officeart/2005/8/layout/cycle2"/>
    <dgm:cxn modelId="{6EEBC67D-951B-407C-86D7-05B7D426B3D8}" type="presOf" srcId="{65569C44-DEF5-4C11-9108-85F0D9349DC5}" destId="{1CD3FC76-0C46-41CF-9C1D-5419E335AB10}" srcOrd="0" destOrd="0" presId="urn:microsoft.com/office/officeart/2005/8/layout/cycle2"/>
    <dgm:cxn modelId="{1256887A-12D8-40B2-98CB-E6D1084E1B21}" type="presOf" srcId="{E4422A26-F54D-4179-967E-FA4418AEB09F}" destId="{5F7DE760-7D41-4AD4-828B-098D8808194F}" srcOrd="0" destOrd="0" presId="urn:microsoft.com/office/officeart/2005/8/layout/cycle2"/>
    <dgm:cxn modelId="{14D93028-0123-466D-95DC-1DC716741482}" type="presOf" srcId="{FA639CF4-69A4-4CE4-B9FD-F809059AB4B1}" destId="{4BD4D958-C1F8-461A-9E86-FE6805D22504}" srcOrd="0" destOrd="0" presId="urn:microsoft.com/office/officeart/2005/8/layout/cycle2"/>
    <dgm:cxn modelId="{7A5261A4-B1EC-4571-B4BD-4847AB18D377}" type="presOf" srcId="{C5FBE74C-F5CC-4968-A656-5610BAD2CF03}" destId="{5F5E6FCA-21FE-411E-8438-1D081E8CD850}" srcOrd="0" destOrd="0" presId="urn:microsoft.com/office/officeart/2005/8/layout/cycle2"/>
    <dgm:cxn modelId="{336BADFC-5BEE-4C93-9E89-F93688BB0563}" type="presOf" srcId="{8E8BB270-AE93-4BD6-BB4A-B7EB6B5F437D}" destId="{2BFAEB90-1992-4224-AA85-5D1B83115B4E}" srcOrd="0" destOrd="0" presId="urn:microsoft.com/office/officeart/2005/8/layout/cycle2"/>
    <dgm:cxn modelId="{8016F137-57B0-4ED5-BE34-722ABE1A26CB}" type="presOf" srcId="{AE311B00-C3DE-4F58-A574-B5BF15BF71EF}" destId="{DA85D4F3-67E7-4FD9-BB3E-8E15315B1015}" srcOrd="0" destOrd="0" presId="urn:microsoft.com/office/officeart/2005/8/layout/cycle2"/>
    <dgm:cxn modelId="{83A25D2A-EF53-491B-8C12-4D97FE6FED97}" type="presOf" srcId="{8E8BB270-AE93-4BD6-BB4A-B7EB6B5F437D}" destId="{92B7282D-B46B-429C-B45D-1C6DC8C55B0F}" srcOrd="1" destOrd="0" presId="urn:microsoft.com/office/officeart/2005/8/layout/cycle2"/>
    <dgm:cxn modelId="{6D2177DB-2E2B-407C-BAB3-11C41A34B717}" srcId="{04DF7816-1EAD-4FA3-BAE6-16649A7D2E80}" destId="{FA639CF4-69A4-4CE4-B9FD-F809059AB4B1}" srcOrd="3" destOrd="0" parTransId="{B9038BF2-E865-47CD-89AF-129F4AEA8A4D}" sibTransId="{8E8BB270-AE93-4BD6-BB4A-B7EB6B5F437D}"/>
    <dgm:cxn modelId="{B216AE6E-2367-4153-AA21-E99B5E6EFC4D}" srcId="{04DF7816-1EAD-4FA3-BAE6-16649A7D2E80}" destId="{65569C44-DEF5-4C11-9108-85F0D9349DC5}" srcOrd="0" destOrd="0" parTransId="{FA42BCA2-BD6E-4F8F-886C-162F85A0A03E}" sibTransId="{C5FBE74C-F5CC-4968-A656-5610BAD2CF03}"/>
    <dgm:cxn modelId="{2E694ED4-7530-439B-98C0-9BEF3DAF2A91}" srcId="{04DF7816-1EAD-4FA3-BAE6-16649A7D2E80}" destId="{F4497596-B6C6-4532-9467-D9702FA52158}" srcOrd="1" destOrd="0" parTransId="{E9DE8A43-AB57-44E9-A159-30913009A08B}" sibTransId="{E4422A26-F54D-4179-967E-FA4418AEB09F}"/>
    <dgm:cxn modelId="{8A89DE7D-D0B7-4DBA-88AD-645BF84E792E}" srcId="{04DF7816-1EAD-4FA3-BAE6-16649A7D2E80}" destId="{AE311B00-C3DE-4F58-A574-B5BF15BF71EF}" srcOrd="2" destOrd="0" parTransId="{47257E50-635F-400B-B280-FCDA754B6546}" sibTransId="{DDC24BE0-5882-459D-99F4-D894058EA435}"/>
    <dgm:cxn modelId="{1FDC67CF-D3A4-4E0C-898E-38CA37F41786}" type="presOf" srcId="{DDC24BE0-5882-459D-99F4-D894058EA435}" destId="{8B6F4675-E6C7-4D85-8E87-8DC48A147698}" srcOrd="1" destOrd="0" presId="urn:microsoft.com/office/officeart/2005/8/layout/cycle2"/>
    <dgm:cxn modelId="{218128CC-8B1C-4230-885E-67AABBC02A00}" type="presOf" srcId="{C5FBE74C-F5CC-4968-A656-5610BAD2CF03}" destId="{C99C305E-CEBF-4234-83B2-A6B506692871}" srcOrd="1" destOrd="0" presId="urn:microsoft.com/office/officeart/2005/8/layout/cycle2"/>
    <dgm:cxn modelId="{1A83BA58-B930-4B55-89CF-5BFD5830E274}" type="presOf" srcId="{DDC24BE0-5882-459D-99F4-D894058EA435}" destId="{25E7D0EF-4312-4F1F-A7BD-F4F66BF30ACC}" srcOrd="0" destOrd="0" presId="urn:microsoft.com/office/officeart/2005/8/layout/cycle2"/>
    <dgm:cxn modelId="{C138821C-7159-4F1A-836B-7D9371B311F3}" type="presOf" srcId="{04DF7816-1EAD-4FA3-BAE6-16649A7D2E80}" destId="{FD6FC5C9-1209-493D-B612-5BC01209566E}" srcOrd="0" destOrd="0" presId="urn:microsoft.com/office/officeart/2005/8/layout/cycle2"/>
    <dgm:cxn modelId="{D2EFEC4F-757A-4438-A50B-CBAC482A5813}" type="presParOf" srcId="{FD6FC5C9-1209-493D-B612-5BC01209566E}" destId="{1CD3FC76-0C46-41CF-9C1D-5419E335AB10}" srcOrd="0" destOrd="0" presId="urn:microsoft.com/office/officeart/2005/8/layout/cycle2"/>
    <dgm:cxn modelId="{DBBF3FEB-EE2B-4CA2-9EAE-F1A6F20B1624}" type="presParOf" srcId="{FD6FC5C9-1209-493D-B612-5BC01209566E}" destId="{5F5E6FCA-21FE-411E-8438-1D081E8CD850}" srcOrd="1" destOrd="0" presId="urn:microsoft.com/office/officeart/2005/8/layout/cycle2"/>
    <dgm:cxn modelId="{E0B0152C-9835-47B4-ADE1-B7E0E282A1BB}" type="presParOf" srcId="{5F5E6FCA-21FE-411E-8438-1D081E8CD850}" destId="{C99C305E-CEBF-4234-83B2-A6B506692871}" srcOrd="0" destOrd="0" presId="urn:microsoft.com/office/officeart/2005/8/layout/cycle2"/>
    <dgm:cxn modelId="{8253D1CD-9272-4B9C-A958-E1DAA4AB4AC6}" type="presParOf" srcId="{FD6FC5C9-1209-493D-B612-5BC01209566E}" destId="{46A56936-0EAB-48C0-9F6A-23B5520B102F}" srcOrd="2" destOrd="0" presId="urn:microsoft.com/office/officeart/2005/8/layout/cycle2"/>
    <dgm:cxn modelId="{1A86958E-DEF0-4D70-A350-D584A57F04A6}" type="presParOf" srcId="{FD6FC5C9-1209-493D-B612-5BC01209566E}" destId="{5F7DE760-7D41-4AD4-828B-098D8808194F}" srcOrd="3" destOrd="0" presId="urn:microsoft.com/office/officeart/2005/8/layout/cycle2"/>
    <dgm:cxn modelId="{D34D891A-0F83-4413-A4C2-F57EAA902B49}" type="presParOf" srcId="{5F7DE760-7D41-4AD4-828B-098D8808194F}" destId="{721F8C73-CB5D-425E-A038-C7025059F42E}" srcOrd="0" destOrd="0" presId="urn:microsoft.com/office/officeart/2005/8/layout/cycle2"/>
    <dgm:cxn modelId="{574BC554-D8CF-4117-B450-6FD6778AC40A}" type="presParOf" srcId="{FD6FC5C9-1209-493D-B612-5BC01209566E}" destId="{DA85D4F3-67E7-4FD9-BB3E-8E15315B1015}" srcOrd="4" destOrd="0" presId="urn:microsoft.com/office/officeart/2005/8/layout/cycle2"/>
    <dgm:cxn modelId="{B2DBC99A-C366-42C7-8D7C-D382C7CB6FA6}" type="presParOf" srcId="{FD6FC5C9-1209-493D-B612-5BC01209566E}" destId="{25E7D0EF-4312-4F1F-A7BD-F4F66BF30ACC}" srcOrd="5" destOrd="0" presId="urn:microsoft.com/office/officeart/2005/8/layout/cycle2"/>
    <dgm:cxn modelId="{0C8E37C6-81DF-4814-89A6-50A6570DC28F}" type="presParOf" srcId="{25E7D0EF-4312-4F1F-A7BD-F4F66BF30ACC}" destId="{8B6F4675-E6C7-4D85-8E87-8DC48A147698}" srcOrd="0" destOrd="0" presId="urn:microsoft.com/office/officeart/2005/8/layout/cycle2"/>
    <dgm:cxn modelId="{DB717581-67BF-4B88-9724-8CCF56909633}" type="presParOf" srcId="{FD6FC5C9-1209-493D-B612-5BC01209566E}" destId="{4BD4D958-C1F8-461A-9E86-FE6805D22504}" srcOrd="6" destOrd="0" presId="urn:microsoft.com/office/officeart/2005/8/layout/cycle2"/>
    <dgm:cxn modelId="{C26D130D-0A13-4FB1-AC64-947C0F6413F3}" type="presParOf" srcId="{FD6FC5C9-1209-493D-B612-5BC01209566E}" destId="{2BFAEB90-1992-4224-AA85-5D1B83115B4E}" srcOrd="7" destOrd="0" presId="urn:microsoft.com/office/officeart/2005/8/layout/cycle2"/>
    <dgm:cxn modelId="{3ED2CDA6-1C23-400F-805F-F9D1842716C1}" type="presParOf" srcId="{2BFAEB90-1992-4224-AA85-5D1B83115B4E}" destId="{92B7282D-B46B-429C-B45D-1C6DC8C55B0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091862-59E9-4914-B5A9-B6BF7146A8AE}" type="datetimeFigureOut">
              <a:rPr lang="en-US" smtClean="0"/>
              <a:t>11/21/2012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48EB57-440F-4EA5-ADBA-8D902DA2D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269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8EB57-440F-4EA5-ADBA-8D902DA2D21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260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Water-Saving Landscaping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Low-maintenance solutions for intermountain regions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964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Xeriscaping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Drip irrigation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790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Soil Amendment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Eastern Washington loses more than </a:t>
            </a:r>
            <a:br>
              <a:rPr lang="en-US" dirty="0" smtClean="0"/>
            </a:br>
            <a:r>
              <a:rPr lang="en-US" dirty="0" smtClean="0"/>
              <a:t>10 tons of soil per acre per year </a:t>
            </a:r>
            <a:br>
              <a:rPr lang="en-US" dirty="0" smtClean="0"/>
            </a:br>
            <a:r>
              <a:rPr lang="en-US" dirty="0" smtClean="0"/>
              <a:t>to rainfall runoff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47800" y="3733800"/>
            <a:ext cx="49231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1"/>
                </a:solidFill>
              </a:rPr>
              <a:t>Source: </a:t>
            </a:r>
            <a:r>
              <a:rPr lang="en-US" sz="1200" i="1" dirty="0" smtClean="0">
                <a:solidFill>
                  <a:schemeClr val="accent1"/>
                </a:solidFill>
              </a:rPr>
              <a:t>Atlas of U.S. Environmental Issues</a:t>
            </a:r>
            <a:r>
              <a:rPr lang="en-US" sz="1200" dirty="0" smtClean="0">
                <a:solidFill>
                  <a:schemeClr val="accent1"/>
                </a:solidFill>
              </a:rPr>
              <a:t>, Mason &amp; Mason, 1990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041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Plants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Tolerate temperature range</a:t>
            </a:r>
          </a:p>
          <a:p>
            <a:r>
              <a:rPr lang="en-US" dirty="0" smtClean="0"/>
              <a:t>Tolerate drought</a:t>
            </a:r>
          </a:p>
          <a:p>
            <a:r>
              <a:rPr lang="en-US" dirty="0" smtClean="0"/>
              <a:t>Prevent erosion</a:t>
            </a:r>
          </a:p>
          <a:p>
            <a:r>
              <a:rPr lang="en-US" dirty="0" smtClean="0"/>
              <a:t>Support natural ecosystem</a:t>
            </a:r>
          </a:p>
          <a:p>
            <a:r>
              <a:rPr lang="en-US" dirty="0" smtClean="0"/>
              <a:t>Attract pollinators</a:t>
            </a:r>
          </a:p>
          <a:p>
            <a:r>
              <a:rPr lang="en-US" dirty="0" smtClean="0"/>
              <a:t>Need little or no maintenance</a:t>
            </a:r>
          </a:p>
          <a:p>
            <a:r>
              <a:rPr lang="en-US" dirty="0" smtClean="0"/>
              <a:t>Sustainable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95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 by Season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725193"/>
              </p:ext>
            </p:extLst>
          </p:nvPr>
        </p:nvGraphicFramePr>
        <p:xfrm>
          <a:off x="1066800" y="2667000"/>
          <a:ext cx="6777035" cy="1854200"/>
        </p:xfrm>
        <a:graphic>
          <a:graphicData uri="http://schemas.openxmlformats.org/drawingml/2006/table">
            <a:tbl>
              <a:tblPr firstRow="1" firstCol="1">
                <a:tableStyleId>{21E4AEA4-8DFA-4A89-87EB-49C32662AFE0}</a:tableStyleId>
              </a:tblPr>
              <a:tblGrid>
                <a:gridCol w="1355407"/>
                <a:gridCol w="1355407"/>
                <a:gridCol w="1355407"/>
                <a:gridCol w="1355407"/>
                <a:gridCol w="135540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cap="none" spc="0" dirty="0" smtClean="0">
                          <a:ln w="900" cmpd="sng">
                            <a:solidFill>
                              <a:schemeClr val="accent1">
                                <a:satMod val="190000"/>
                                <a:alpha val="55000"/>
                              </a:schemeClr>
                            </a:solidFill>
                            <a:prstDash val="solid"/>
                          </a:ln>
                          <a:effectLst>
                            <a:innerShdw blurRad="101600" dist="76200" dir="5400000">
                              <a:schemeClr val="accent1">
                                <a:satMod val="190000"/>
                                <a:tint val="100000"/>
                                <a:alpha val="74000"/>
                              </a:schemeClr>
                            </a:innerShdw>
                          </a:effectLst>
                        </a:rPr>
                        <a:t>Seasonal Temperatures</a:t>
                      </a:r>
                      <a:endParaRPr lang="en-US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Winter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Summer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Fall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cap="none" spc="0" dirty="0" smtClean="0">
                          <a:ln w="900" cmpd="sng">
                            <a:solidFill>
                              <a:schemeClr val="accent1">
                                <a:satMod val="190000"/>
                                <a:alpha val="55000"/>
                              </a:schemeClr>
                            </a:solidFill>
                            <a:prstDash val="solid"/>
                          </a:ln>
                          <a:effectLst>
                            <a:innerShdw blurRad="101600" dist="76200" dir="5400000">
                              <a:schemeClr val="accent1">
                                <a:satMod val="190000"/>
                                <a:tint val="100000"/>
                                <a:alpha val="74000"/>
                              </a:schemeClr>
                            </a:innerShdw>
                          </a:effectLst>
                        </a:rPr>
                        <a:t>Minimum</a:t>
                      </a:r>
                      <a:endParaRPr lang="en-US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cap="none" spc="0" dirty="0" smtClean="0">
                          <a:ln w="900" cmpd="sng">
                            <a:solidFill>
                              <a:schemeClr val="accent1">
                                <a:satMod val="190000"/>
                                <a:alpha val="55000"/>
                              </a:schemeClr>
                            </a:solidFill>
                            <a:prstDash val="solid"/>
                          </a:ln>
                          <a:effectLst>
                            <a:innerShdw blurRad="101600" dist="76200" dir="5400000">
                              <a:schemeClr val="accent1">
                                <a:satMod val="190000"/>
                                <a:tint val="100000"/>
                                <a:alpha val="74000"/>
                              </a:schemeClr>
                            </a:innerShdw>
                          </a:effectLst>
                        </a:rPr>
                        <a:t>Average</a:t>
                      </a:r>
                      <a:endParaRPr lang="en-US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cap="none" spc="0" dirty="0" smtClean="0">
                          <a:ln w="900" cmpd="sng">
                            <a:solidFill>
                              <a:schemeClr val="accent1">
                                <a:satMod val="190000"/>
                                <a:alpha val="55000"/>
                              </a:schemeClr>
                            </a:solidFill>
                            <a:prstDash val="solid"/>
                          </a:ln>
                          <a:effectLst>
                            <a:innerShdw blurRad="101600" dist="76200" dir="5400000">
                              <a:schemeClr val="accent1">
                                <a:satMod val="190000"/>
                                <a:tint val="100000"/>
                                <a:alpha val="74000"/>
                              </a:schemeClr>
                            </a:innerShdw>
                          </a:effectLst>
                        </a:rPr>
                        <a:t>Maximum</a:t>
                      </a:r>
                      <a:endParaRPr lang="en-US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74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 by Month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3602448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027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Plants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514600"/>
            <a:ext cx="2133600" cy="3200400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2514600"/>
            <a:ext cx="2133600" cy="3200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62508" y="5914863"/>
            <a:ext cx="3312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7030A0"/>
                </a:solidFill>
              </a:rPr>
              <a:t>Photos courtesy of Rugged Country Plants</a:t>
            </a:r>
            <a:endParaRPr lang="en-US" sz="1200" dirty="0">
              <a:solidFill>
                <a:srgbClr val="7030A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41448" y="5852160"/>
            <a:ext cx="3502152" cy="365125"/>
          </a:xfrm>
        </p:spPr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91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Hot temperatures</a:t>
            </a:r>
          </a:p>
          <a:p>
            <a:r>
              <a:rPr lang="en-US" dirty="0" smtClean="0"/>
              <a:t>Cold temperatures</a:t>
            </a:r>
          </a:p>
          <a:p>
            <a:r>
              <a:rPr lang="en-US" dirty="0" smtClean="0"/>
              <a:t>Shorter growing season</a:t>
            </a:r>
          </a:p>
          <a:p>
            <a:r>
              <a:rPr lang="en-US" dirty="0" smtClean="0"/>
              <a:t>Drying winds</a:t>
            </a:r>
          </a:p>
          <a:p>
            <a:r>
              <a:rPr lang="en-US" dirty="0" smtClean="0"/>
              <a:t>Deluge/drought</a:t>
            </a:r>
          </a:p>
          <a:p>
            <a:r>
              <a:rPr lang="en-US" dirty="0" smtClean="0"/>
              <a:t>Poor soil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686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Windbreaks</a:t>
            </a:r>
          </a:p>
          <a:p>
            <a:r>
              <a:rPr lang="en-US" dirty="0" smtClean="0"/>
              <a:t>Xeriscaping</a:t>
            </a:r>
          </a:p>
          <a:p>
            <a:r>
              <a:rPr lang="en-US" dirty="0" smtClean="0"/>
              <a:t>Soil amendment</a:t>
            </a:r>
          </a:p>
          <a:p>
            <a:r>
              <a:rPr lang="en-US" dirty="0" smtClean="0"/>
              <a:t>Native plants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464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Windbreaks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Structures</a:t>
            </a:r>
          </a:p>
          <a:p>
            <a:pPr lvl="1"/>
            <a:r>
              <a:rPr lang="en-US" dirty="0" smtClean="0"/>
              <a:t>Fences</a:t>
            </a:r>
          </a:p>
          <a:p>
            <a:pPr lvl="1"/>
            <a:r>
              <a:rPr lang="en-US" dirty="0" smtClean="0"/>
              <a:t>Walls</a:t>
            </a:r>
            <a:endParaRPr lang="en-US" dirty="0"/>
          </a:p>
        </p:txBody>
      </p:sp>
      <p:pic>
        <p:nvPicPr>
          <p:cNvPr id="1027" name="Picture 3" descr="C:\Users\Sydney Higa\AppData\Local\Microsoft\Windows\Temporary Internet Files\Content.IE5\X5R185ZW\MC900441842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8372" y="1600200"/>
            <a:ext cx="4041204" cy="434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409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Windbreaks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Plants</a:t>
            </a:r>
          </a:p>
          <a:p>
            <a:pPr lvl="1"/>
            <a:r>
              <a:rPr lang="en-US" dirty="0" smtClean="0"/>
              <a:t>Tree lines</a:t>
            </a:r>
          </a:p>
          <a:p>
            <a:pPr lvl="1"/>
            <a:r>
              <a:rPr lang="en-US" dirty="0" smtClean="0"/>
              <a:t>Hedges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888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Cycle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0775568"/>
              </p:ext>
            </p:extLst>
          </p:nvPr>
        </p:nvGraphicFramePr>
        <p:xfrm>
          <a:off x="2057400" y="1143000"/>
          <a:ext cx="6272211" cy="5260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78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Consumption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3484696"/>
              </p:ext>
            </p:extLst>
          </p:nvPr>
        </p:nvGraphicFramePr>
        <p:xfrm>
          <a:off x="914400" y="2286000"/>
          <a:ext cx="7567612" cy="4152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75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Xeriscaping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Planting strategies that conserve water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750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Xeriscaping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additional watering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000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aterSavingC" id="{E6513EB5-ACE9-441C-9B54-EB554F3821E0}" vid="{F37B9FE6-D22F-4ADA-98D9-33DB4C90E65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6AF6551F-4DE7-493C-8DF6-46B391CBEDA7}"/>
</file>

<file path=customXml/itemProps2.xml><?xml version="1.0" encoding="utf-8"?>
<ds:datastoreItem xmlns:ds="http://schemas.openxmlformats.org/officeDocument/2006/customXml" ds:itemID="{58CE1921-A40C-44C3-BF9E-47FBD3C659AF}"/>
</file>

<file path=customXml/itemProps3.xml><?xml version="1.0" encoding="utf-8"?>
<ds:datastoreItem xmlns:ds="http://schemas.openxmlformats.org/officeDocument/2006/customXml" ds:itemID="{7DA7C25A-EED5-4B8C-BFD6-0D2B90E7D53D}"/>
</file>

<file path=docProps/app.xml><?xml version="1.0" encoding="utf-8"?>
<Properties xmlns="http://schemas.openxmlformats.org/officeDocument/2006/extended-properties" xmlns:vt="http://schemas.openxmlformats.org/officeDocument/2006/docPropsVTypes">
  <Template>SavingWater</Template>
  <TotalTime>7</TotalTime>
  <Words>232</Words>
  <Application>Microsoft Office PowerPoint</Application>
  <PresentationFormat>On-screen Show (4:3)</PresentationFormat>
  <Paragraphs>112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Calibri</vt:lpstr>
      <vt:lpstr>Century Gothic</vt:lpstr>
      <vt:lpstr>Wingdings 2</vt:lpstr>
      <vt:lpstr>Austin</vt:lpstr>
      <vt:lpstr>Water-Saving Landscaping</vt:lpstr>
      <vt:lpstr>Challenges</vt:lpstr>
      <vt:lpstr>Solutions</vt:lpstr>
      <vt:lpstr>Windbreaks</vt:lpstr>
      <vt:lpstr>Windbreaks</vt:lpstr>
      <vt:lpstr>Water Cycle</vt:lpstr>
      <vt:lpstr>Water Consumption</vt:lpstr>
      <vt:lpstr>Xeriscaping</vt:lpstr>
      <vt:lpstr>Xeriscaping</vt:lpstr>
      <vt:lpstr>Xeriscaping</vt:lpstr>
      <vt:lpstr>Soil Amendment</vt:lpstr>
      <vt:lpstr>Native Plants</vt:lpstr>
      <vt:lpstr>Temperature by Season</vt:lpstr>
      <vt:lpstr>Temperature by Month</vt:lpstr>
      <vt:lpstr>Native Plants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Joyce Cox</cp:lastModifiedBy>
  <cp:revision>2</cp:revision>
  <dcterms:created xsi:type="dcterms:W3CDTF">2012-11-20T23:45:35Z</dcterms:created>
  <dcterms:modified xsi:type="dcterms:W3CDTF">2012-11-21T20:37:08Z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