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slides/slide13.xml" ContentType="application/vnd.openxmlformats-officedocument.presentationml.slide+xml"/>
  <Override PartName="/ppt/diagrams/data1.xml" ContentType="application/vnd.openxmlformats-officedocument.drawingml.diagramData+xml"/>
  <Override PartName="/ppt/slides/slide14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diagrams/drawing1.xml" ContentType="application/vnd.ms-office.drawingml.diagramDrawing+xml"/>
  <Override PartName="/ppt/theme/theme2.xml" ContentType="application/vnd.openxmlformats-officedocument.theme+xml"/>
  <Override PartName="/ppt/theme/theme1.xml" ContentType="application/vnd.openxmlformats-officedocument.theme+xml"/>
  <Override PartName="/ppt/diagrams/quickStyle1.xml" ContentType="application/vnd.openxmlformats-officedocument.drawingml.diagramStyle+xml"/>
  <Override PartName="/ppt/charts/chart1.xml" ContentType="application/vnd.openxmlformats-officedocument.drawingml.chart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4" r:id="rId13"/>
    <p:sldId id="262" r:id="rId14"/>
    <p:sldId id="263" r:id="rId15"/>
    <p:sldId id="265" r:id="rId16"/>
    <p:sldId id="269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Conservative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2976760"/>
        <c:axId val="142978720"/>
        <c:axId val="0"/>
      </c:bar3DChart>
      <c:catAx>
        <c:axId val="142976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142978720"/>
        <c:crosses val="autoZero"/>
        <c:auto val="1"/>
        <c:lblAlgn val="ctr"/>
        <c:lblOffset val="100"/>
        <c:noMultiLvlLbl val="0"/>
      </c:catAx>
      <c:valAx>
        <c:axId val="142978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142976760"/>
        <c:crosses val="autoZero"/>
        <c:crossBetween val="between"/>
        <c:majorUnit val="25"/>
      </c:valAx>
    </c:plotArea>
    <c:legend>
      <c:legendPos val="r"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en-US" dirty="0" smtClean="0"/>
            <a:t>Clouds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F4497596-B6C6-4532-9467-D9702FA52158}">
      <dgm:prSet phldrT="[Text]"/>
      <dgm:spPr/>
      <dgm:t>
        <a:bodyPr/>
        <a:lstStyle/>
        <a:p>
          <a:r>
            <a:rPr lang="en-US" dirty="0" smtClean="0"/>
            <a:t>Condensation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Precipitation</a:t>
          </a:r>
          <a:endParaRPr lang="en-US" dirty="0"/>
        </a:p>
      </dgm:t>
    </dgm:pt>
    <dgm:pt modelId="{E9DE8A43-AB57-44E9-A159-30913009A08B}" type="parTrans" cxnId="{2E694ED4-7530-439B-98C0-9BEF3DAF2A91}">
      <dgm:prSet/>
      <dgm:spPr/>
      <dgm:t>
        <a:bodyPr/>
        <a:lstStyle/>
        <a:p>
          <a:endParaRPr lang="en-US"/>
        </a:p>
      </dgm:t>
    </dgm:pt>
    <dgm:pt modelId="{E4422A26-F54D-4179-967E-FA4418AEB09F}" type="sibTrans" cxnId="{2E694ED4-7530-439B-98C0-9BEF3DAF2A91}">
      <dgm:prSet/>
      <dgm:spPr/>
      <dgm:t>
        <a:bodyPr/>
        <a:lstStyle/>
        <a:p>
          <a:endParaRPr lang="en-US"/>
        </a:p>
      </dgm:t>
    </dgm:pt>
    <dgm:pt modelId="{AE311B00-C3DE-4F58-A574-B5BF15BF71EF}">
      <dgm:prSet phldrT="[Text]"/>
      <dgm:spPr/>
      <dgm:t>
        <a:bodyPr/>
        <a:lstStyle/>
        <a:p>
          <a:r>
            <a:rPr lang="en-US" dirty="0" smtClean="0"/>
            <a:t>Runoff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Percolation</a:t>
          </a:r>
          <a:endParaRPr lang="en-US" dirty="0"/>
        </a:p>
      </dgm:t>
    </dgm:pt>
    <dgm:pt modelId="{47257E50-635F-400B-B280-FCDA754B6546}" type="parTrans" cxnId="{8A89DE7D-D0B7-4DBA-88AD-645BF84E792E}">
      <dgm:prSet/>
      <dgm:spPr/>
      <dgm:t>
        <a:bodyPr/>
        <a:lstStyle/>
        <a:p>
          <a:endParaRPr lang="en-US"/>
        </a:p>
      </dgm:t>
    </dgm:pt>
    <dgm:pt modelId="{DDC24BE0-5882-459D-99F4-D894058EA435}" type="sibTrans" cxnId="{8A89DE7D-D0B7-4DBA-88AD-645BF84E792E}">
      <dgm:prSet/>
      <dgm:spPr/>
      <dgm:t>
        <a:bodyPr/>
        <a:lstStyle/>
        <a:p>
          <a:endParaRPr lang="en-US"/>
        </a:p>
      </dgm:t>
    </dgm:pt>
    <dgm:pt modelId="{FA639CF4-69A4-4CE4-B9FD-F809059AB4B1}">
      <dgm:prSet phldrT="[Text]"/>
      <dgm:spPr/>
      <dgm:t>
        <a:bodyPr/>
        <a:lstStyle/>
        <a:p>
          <a:r>
            <a:rPr lang="en-US" dirty="0" smtClean="0"/>
            <a:t>Evaporation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Transpiration</a:t>
          </a:r>
          <a:endParaRPr lang="en-US" dirty="0"/>
        </a:p>
      </dgm:t>
    </dgm:pt>
    <dgm:pt modelId="{B9038BF2-E865-47CD-89AF-129F4AEA8A4D}" type="parTrans" cxnId="{6D2177DB-2E2B-407C-BAB3-11C41A34B717}">
      <dgm:prSet/>
      <dgm:spPr/>
      <dgm:t>
        <a:bodyPr/>
        <a:lstStyle/>
        <a:p>
          <a:endParaRPr lang="en-US"/>
        </a:p>
      </dgm:t>
    </dgm:pt>
    <dgm:pt modelId="{8E8BB270-AE93-4BD6-BB4A-B7EB6B5F437D}" type="sibTrans" cxnId="{6D2177DB-2E2B-407C-BAB3-11C41A34B717}">
      <dgm:prSet/>
      <dgm:spPr/>
      <dgm:t>
        <a:bodyPr/>
        <a:lstStyle/>
        <a:p>
          <a:endParaRPr lang="en-US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46A56936-0EAB-48C0-9F6A-23B5520B102F}" type="pres">
      <dgm:prSet presAssocID="{F4497596-B6C6-4532-9467-D9702FA5215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7DE760-7D41-4AD4-828B-098D8808194F}" type="pres">
      <dgm:prSet presAssocID="{E4422A26-F54D-4179-967E-FA4418AEB09F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21F8C73-CB5D-425E-A038-C7025059F42E}" type="pres">
      <dgm:prSet presAssocID="{E4422A26-F54D-4179-967E-FA4418AEB09F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A85D4F3-67E7-4FD9-BB3E-8E15315B1015}" type="pres">
      <dgm:prSet presAssocID="{AE311B00-C3DE-4F58-A574-B5BF15BF71E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7D0EF-4312-4F1F-A7BD-F4F66BF30ACC}" type="pres">
      <dgm:prSet presAssocID="{DDC24BE0-5882-459D-99F4-D894058EA43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B6F4675-E6C7-4D85-8E87-8DC48A147698}" type="pres">
      <dgm:prSet presAssocID="{DDC24BE0-5882-459D-99F4-D894058EA43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BD4D958-C1F8-461A-9E86-FE6805D22504}" type="pres">
      <dgm:prSet presAssocID="{FA639CF4-69A4-4CE4-B9FD-F809059AB4B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FAEB90-1992-4224-AA85-5D1B83115B4E}" type="pres">
      <dgm:prSet presAssocID="{8E8BB270-AE93-4BD6-BB4A-B7EB6B5F437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92B7282D-B46B-429C-B45D-1C6DC8C55B0F}" type="pres">
      <dgm:prSet presAssocID="{8E8BB270-AE93-4BD6-BB4A-B7EB6B5F437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FAD927DD-7660-4562-9193-C06EACE0B40E}" type="presOf" srcId="{F4497596-B6C6-4532-9467-D9702FA52158}" destId="{46A56936-0EAB-48C0-9F6A-23B5520B102F}" srcOrd="0" destOrd="0" presId="urn:microsoft.com/office/officeart/2005/8/layout/cycle2"/>
    <dgm:cxn modelId="{04E1B662-1AFC-4396-A985-B616CF712C95}" type="presOf" srcId="{E4422A26-F54D-4179-967E-FA4418AEB09F}" destId="{721F8C73-CB5D-425E-A038-C7025059F42E}" srcOrd="1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1256887A-12D8-40B2-98CB-E6D1084E1B21}" type="presOf" srcId="{E4422A26-F54D-4179-967E-FA4418AEB09F}" destId="{5F7DE760-7D41-4AD4-828B-098D8808194F}" srcOrd="0" destOrd="0" presId="urn:microsoft.com/office/officeart/2005/8/layout/cycle2"/>
    <dgm:cxn modelId="{14D93028-0123-466D-95DC-1DC716741482}" type="presOf" srcId="{FA639CF4-69A4-4CE4-B9FD-F809059AB4B1}" destId="{4BD4D958-C1F8-461A-9E86-FE6805D22504}" srcOrd="0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336BADFC-5BEE-4C93-9E89-F93688BB0563}" type="presOf" srcId="{8E8BB270-AE93-4BD6-BB4A-B7EB6B5F437D}" destId="{2BFAEB90-1992-4224-AA85-5D1B83115B4E}" srcOrd="0" destOrd="0" presId="urn:microsoft.com/office/officeart/2005/8/layout/cycle2"/>
    <dgm:cxn modelId="{8016F137-57B0-4ED5-BE34-722ABE1A26CB}" type="presOf" srcId="{AE311B00-C3DE-4F58-A574-B5BF15BF71EF}" destId="{DA85D4F3-67E7-4FD9-BB3E-8E15315B1015}" srcOrd="0" destOrd="0" presId="urn:microsoft.com/office/officeart/2005/8/layout/cycle2"/>
    <dgm:cxn modelId="{83A25D2A-EF53-491B-8C12-4D97FE6FED97}" type="presOf" srcId="{8E8BB270-AE93-4BD6-BB4A-B7EB6B5F437D}" destId="{92B7282D-B46B-429C-B45D-1C6DC8C55B0F}" srcOrd="1" destOrd="0" presId="urn:microsoft.com/office/officeart/2005/8/layout/cycle2"/>
    <dgm:cxn modelId="{6D2177DB-2E2B-407C-BAB3-11C41A34B717}" srcId="{04DF7816-1EAD-4FA3-BAE6-16649A7D2E80}" destId="{FA639CF4-69A4-4CE4-B9FD-F809059AB4B1}" srcOrd="3" destOrd="0" parTransId="{B9038BF2-E865-47CD-89AF-129F4AEA8A4D}" sibTransId="{8E8BB270-AE93-4BD6-BB4A-B7EB6B5F437D}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2E694ED4-7530-439B-98C0-9BEF3DAF2A91}" srcId="{04DF7816-1EAD-4FA3-BAE6-16649A7D2E80}" destId="{F4497596-B6C6-4532-9467-D9702FA52158}" srcOrd="1" destOrd="0" parTransId="{E9DE8A43-AB57-44E9-A159-30913009A08B}" sibTransId="{E4422A26-F54D-4179-967E-FA4418AEB09F}"/>
    <dgm:cxn modelId="{8A89DE7D-D0B7-4DBA-88AD-645BF84E792E}" srcId="{04DF7816-1EAD-4FA3-BAE6-16649A7D2E80}" destId="{AE311B00-C3DE-4F58-A574-B5BF15BF71EF}" srcOrd="2" destOrd="0" parTransId="{47257E50-635F-400B-B280-FCDA754B6546}" sibTransId="{DDC24BE0-5882-459D-99F4-D894058EA435}"/>
    <dgm:cxn modelId="{1FDC67CF-D3A4-4E0C-898E-38CA37F41786}" type="presOf" srcId="{DDC24BE0-5882-459D-99F4-D894058EA435}" destId="{8B6F4675-E6C7-4D85-8E87-8DC48A147698}" srcOrd="1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1A83BA58-B930-4B55-89CF-5BFD5830E274}" type="presOf" srcId="{DDC24BE0-5882-459D-99F4-D894058EA435}" destId="{25E7D0EF-4312-4F1F-A7BD-F4F66BF30ACC}" srcOrd="0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8253D1CD-9272-4B9C-A958-E1DAA4AB4AC6}" type="presParOf" srcId="{FD6FC5C9-1209-493D-B612-5BC01209566E}" destId="{46A56936-0EAB-48C0-9F6A-23B5520B102F}" srcOrd="2" destOrd="0" presId="urn:microsoft.com/office/officeart/2005/8/layout/cycle2"/>
    <dgm:cxn modelId="{1A86958E-DEF0-4D70-A350-D584A57F04A6}" type="presParOf" srcId="{FD6FC5C9-1209-493D-B612-5BC01209566E}" destId="{5F7DE760-7D41-4AD4-828B-098D8808194F}" srcOrd="3" destOrd="0" presId="urn:microsoft.com/office/officeart/2005/8/layout/cycle2"/>
    <dgm:cxn modelId="{D34D891A-0F83-4413-A4C2-F57EAA902B49}" type="presParOf" srcId="{5F7DE760-7D41-4AD4-828B-098D8808194F}" destId="{721F8C73-CB5D-425E-A038-C7025059F42E}" srcOrd="0" destOrd="0" presId="urn:microsoft.com/office/officeart/2005/8/layout/cycle2"/>
    <dgm:cxn modelId="{574BC554-D8CF-4117-B450-6FD6778AC40A}" type="presParOf" srcId="{FD6FC5C9-1209-493D-B612-5BC01209566E}" destId="{DA85D4F3-67E7-4FD9-BB3E-8E15315B1015}" srcOrd="4" destOrd="0" presId="urn:microsoft.com/office/officeart/2005/8/layout/cycle2"/>
    <dgm:cxn modelId="{B2DBC99A-C366-42C7-8D7C-D382C7CB6FA6}" type="presParOf" srcId="{FD6FC5C9-1209-493D-B612-5BC01209566E}" destId="{25E7D0EF-4312-4F1F-A7BD-F4F66BF30ACC}" srcOrd="5" destOrd="0" presId="urn:microsoft.com/office/officeart/2005/8/layout/cycle2"/>
    <dgm:cxn modelId="{0C8E37C6-81DF-4814-89A6-50A6570DC28F}" type="presParOf" srcId="{25E7D0EF-4312-4F1F-A7BD-F4F66BF30ACC}" destId="{8B6F4675-E6C7-4D85-8E87-8DC48A147698}" srcOrd="0" destOrd="0" presId="urn:microsoft.com/office/officeart/2005/8/layout/cycle2"/>
    <dgm:cxn modelId="{DB717581-67BF-4B88-9724-8CCF56909633}" type="presParOf" srcId="{FD6FC5C9-1209-493D-B612-5BC01209566E}" destId="{4BD4D958-C1F8-461A-9E86-FE6805D22504}" srcOrd="6" destOrd="0" presId="urn:microsoft.com/office/officeart/2005/8/layout/cycle2"/>
    <dgm:cxn modelId="{C26D130D-0A13-4FB1-AC64-947C0F6413F3}" type="presParOf" srcId="{FD6FC5C9-1209-493D-B612-5BC01209566E}" destId="{2BFAEB90-1992-4224-AA85-5D1B83115B4E}" srcOrd="7" destOrd="0" presId="urn:microsoft.com/office/officeart/2005/8/layout/cycle2"/>
    <dgm:cxn modelId="{3ED2CDA6-1C23-400F-805F-F9D1842716C1}" type="presParOf" srcId="{2BFAEB90-1992-4224-AA85-5D1B83115B4E}" destId="{92B7282D-B46B-429C-B45D-1C6DC8C55B0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68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50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Water-Saving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Low-maintenance solutions for intermountain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Drip irrigation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Eastern Washington loses more than </a:t>
            </a:r>
            <a:br>
              <a:rPr lang="en-US" dirty="0" smtClean="0"/>
            </a:br>
            <a:r>
              <a:rPr lang="en-US" dirty="0" smtClean="0"/>
              <a:t>10 tons of soil per acre per year </a:t>
            </a:r>
            <a:br>
              <a:rPr lang="en-US" dirty="0" smtClean="0"/>
            </a:br>
            <a:r>
              <a:rPr lang="en-US" dirty="0" smtClean="0"/>
              <a:t>to rainfall runoff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4923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Source: </a:t>
            </a:r>
            <a:r>
              <a:rPr lang="en-US" sz="1200" i="1" dirty="0" smtClean="0">
                <a:solidFill>
                  <a:schemeClr val="accent1"/>
                </a:solidFill>
              </a:rPr>
              <a:t>Atlas of U.S. Environmental Issues</a:t>
            </a:r>
            <a:r>
              <a:rPr lang="en-US" sz="1200" dirty="0" smtClean="0">
                <a:solidFill>
                  <a:schemeClr val="accent1"/>
                </a:solidFill>
              </a:rPr>
              <a:t>, Mason &amp; Mason, 1990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Tolerate temperature range</a:t>
            </a:r>
          </a:p>
          <a:p>
            <a:r>
              <a:rPr lang="en-US" dirty="0" smtClean="0"/>
              <a:t>Tolerate drought</a:t>
            </a:r>
          </a:p>
          <a:p>
            <a:r>
              <a:rPr lang="en-US" dirty="0" smtClean="0"/>
              <a:t>Prevent erosion</a:t>
            </a:r>
          </a:p>
          <a:p>
            <a:r>
              <a:rPr lang="en-US" dirty="0" smtClean="0"/>
              <a:t>Support natural ecosystem</a:t>
            </a:r>
          </a:p>
          <a:p>
            <a:r>
              <a:rPr lang="en-US" dirty="0" smtClean="0"/>
              <a:t>Attract pollinators</a:t>
            </a:r>
          </a:p>
          <a:p>
            <a:r>
              <a:rPr lang="en-US" dirty="0" smtClean="0"/>
              <a:t>Need little or no maintenance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2508" y="5914863"/>
            <a:ext cx="3312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Photos courtesy of Rugged Country Plants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</p:spPr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 temperatures</a:t>
            </a:r>
          </a:p>
          <a:p>
            <a:r>
              <a:rPr lang="en-US" dirty="0" smtClean="0"/>
              <a:t>Cold temperatures</a:t>
            </a:r>
          </a:p>
          <a:p>
            <a:r>
              <a:rPr lang="en-US" dirty="0" smtClean="0"/>
              <a:t>Shorter growing season</a:t>
            </a:r>
          </a:p>
          <a:p>
            <a:r>
              <a:rPr lang="en-US" dirty="0" smtClean="0"/>
              <a:t>Drying winds</a:t>
            </a:r>
          </a:p>
          <a:p>
            <a:r>
              <a:rPr lang="en-US" dirty="0" smtClean="0"/>
              <a:t>Deluge/drought</a:t>
            </a:r>
          </a:p>
          <a:p>
            <a:r>
              <a:rPr lang="en-US" dirty="0" smtClean="0"/>
              <a:t>Poor soil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</a:p>
          <a:p>
            <a:r>
              <a:rPr lang="en-US" dirty="0" smtClean="0"/>
              <a:t>Xeriscaping</a:t>
            </a:r>
          </a:p>
          <a:p>
            <a:r>
              <a:rPr lang="en-US" dirty="0" smtClean="0"/>
              <a:t>Soil amendment</a:t>
            </a:r>
          </a:p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</a:p>
          <a:p>
            <a:pPr lvl="1"/>
            <a:r>
              <a:rPr lang="en-US" dirty="0" smtClean="0"/>
              <a:t>Fences</a:t>
            </a:r>
          </a:p>
          <a:p>
            <a:pPr lvl="1"/>
            <a:r>
              <a:rPr lang="en-US" dirty="0" smtClean="0"/>
              <a:t>Walls</a:t>
            </a:r>
            <a:endParaRPr lang="en-US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Tree lines</a:t>
            </a:r>
          </a:p>
          <a:p>
            <a:pPr lvl="1"/>
            <a:r>
              <a:rPr lang="en-US" dirty="0" smtClean="0"/>
              <a:t>Hedges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775568"/>
              </p:ext>
            </p:extLst>
          </p:nvPr>
        </p:nvGraphicFramePr>
        <p:xfrm>
          <a:off x="20574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Consumption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3484696"/>
              </p:ext>
            </p:extLst>
          </p:nvPr>
        </p:nvGraphicFramePr>
        <p:xfrm>
          <a:off x="914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Planting strategies that conserve water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additional watering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A" id="{FBD0892D-8D66-4E5B-9354-3955C71878EC}" vid="{7F04A1AD-C505-4241-954A-8C5B211D89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>Au PDF review</Stag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B97468-D7B4-4ECA-A657-FE0261989D74}"/>
</file>

<file path=customXml/itemProps2.xml><?xml version="1.0" encoding="utf-8"?>
<ds:datastoreItem xmlns:ds="http://schemas.openxmlformats.org/officeDocument/2006/customXml" ds:itemID="{C30F1D61-12F4-46DD-87DA-A05B28F3D050}"/>
</file>

<file path=customXml/itemProps3.xml><?xml version="1.0" encoding="utf-8"?>
<ds:datastoreItem xmlns:ds="http://schemas.openxmlformats.org/officeDocument/2006/customXml" ds:itemID="{566D7C55-960A-4A04-90DF-18BDB1EDC24D}"/>
</file>

<file path=docProps/app.xml><?xml version="1.0" encoding="utf-8"?>
<Properties xmlns="http://schemas.openxmlformats.org/officeDocument/2006/extended-properties" xmlns:vt="http://schemas.openxmlformats.org/officeDocument/2006/docPropsVTypes">
  <Template>WaterSavingA</Template>
  <TotalTime>0</TotalTime>
  <Words>201</Words>
  <Application>Microsoft Office PowerPoint</Application>
  <PresentationFormat>On-screen Show (4:3)</PresentationFormat>
  <Paragraphs>89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Century Gothic</vt:lpstr>
      <vt:lpstr>Wingdings 2</vt:lpstr>
      <vt:lpstr>Austin</vt:lpstr>
      <vt:lpstr>Water-Saving Landscaping</vt:lpstr>
      <vt:lpstr>Challenges</vt:lpstr>
      <vt:lpstr>Solutions</vt:lpstr>
      <vt:lpstr>Windbreaks</vt:lpstr>
      <vt:lpstr>Windbreaks</vt:lpstr>
      <vt:lpstr>Water Cycle</vt:lpstr>
      <vt:lpstr>Water Consumption</vt:lpstr>
      <vt:lpstr>Xeriscaping</vt:lpstr>
      <vt:lpstr>Xeriscaping</vt:lpstr>
      <vt:lpstr>Xeriscaping</vt:lpstr>
      <vt:lpstr>Soil Amendment</vt:lpstr>
      <vt:lpstr>Native Plants</vt:lpstr>
      <vt:lpstr>Temperature Range</vt:lpstr>
      <vt:lpstr>Native Plants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2012-11-20T21:15:38Z</dcterms:created>
  <dcterms:modified xsi:type="dcterms:W3CDTF">2012-11-20T21:16:23Z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