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slides/slide15.xml" ContentType="application/vnd.openxmlformats-officedocument.presentationml.slide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2.xml" ContentType="application/vnd.openxmlformats-officedocument.drawingml.chart+xml"/>
  <Override PartName="/ppt/diagrams/quickStyle1.xml" ContentType="application/vnd.openxmlformats-officedocument.drawingml.diagramStyl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4" r:id="rId13"/>
    <p:sldId id="262" r:id="rId14"/>
    <p:sldId id="263" r:id="rId15"/>
    <p:sldId id="265" r:id="rId16"/>
    <p:sldId id="269" r:id="rId17"/>
    <p:sldId id="270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66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95" autoAdjust="0"/>
    <p:restoredTop sz="94660"/>
  </p:normalViewPr>
  <p:slideViewPr>
    <p:cSldViewPr>
      <p:cViewPr>
        <p:scale>
          <a:sx n="70" d="100"/>
          <a:sy n="70" d="100"/>
        </p:scale>
        <p:origin x="306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20000"/>
                    <a:satMod val="180000"/>
                    <a:lumMod val="98000"/>
                  </a:schemeClr>
                </a:gs>
                <a:gs pos="40000">
                  <a:schemeClr val="accent6">
                    <a:tint val="30000"/>
                    <a:satMod val="260000"/>
                    <a:lumMod val="84000"/>
                  </a:schemeClr>
                </a:gs>
                <a:gs pos="100000">
                  <a:schemeClr val="accent6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Conservative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20000"/>
                    <a:satMod val="180000"/>
                    <a:lumMod val="98000"/>
                  </a:schemeClr>
                </a:gs>
                <a:gs pos="40000">
                  <a:schemeClr val="accent1">
                    <a:tint val="30000"/>
                    <a:satMod val="260000"/>
                    <a:lumMod val="84000"/>
                  </a:schemeClr>
                </a:gs>
                <a:gs pos="100000">
                  <a:schemeClr val="accent1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  <c:pt idx="6">
                  <c:v>7</c:v>
                </c:pt>
                <c:pt idx="7">
                  <c:v>5</c:v>
                </c:pt>
                <c:pt idx="8">
                  <c:v>25</c:v>
                </c:pt>
                <c:pt idx="9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41707376"/>
        <c:axId val="341707768"/>
        <c:axId val="0"/>
      </c:bar3DChart>
      <c:catAx>
        <c:axId val="341707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341707768"/>
        <c:crosses val="autoZero"/>
        <c:auto val="1"/>
        <c:lblAlgn val="ctr"/>
        <c:lblOffset val="100"/>
        <c:noMultiLvlLbl val="0"/>
      </c:catAx>
      <c:valAx>
        <c:axId val="341707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341707376"/>
        <c:crosses val="autoZero"/>
        <c:crossBetween val="between"/>
        <c:majorUnit val="25"/>
      </c:valAx>
    </c:plotArea>
    <c:legend>
      <c:legendPos val="r"/>
      <c:overlay val="0"/>
      <c:txPr>
        <a:bodyPr/>
        <a:lstStyle/>
        <a:p>
          <a:pPr>
            <a:defRPr>
              <a:latin typeface="Arial Narrow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Minimum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18</c:v>
                </c:pt>
                <c:pt idx="1">
                  <c:v>33</c:v>
                </c:pt>
                <c:pt idx="2">
                  <c:v>37</c:v>
                </c:pt>
                <c:pt idx="3">
                  <c:v>41</c:v>
                </c:pt>
                <c:pt idx="4">
                  <c:v>48</c:v>
                </c:pt>
                <c:pt idx="5">
                  <c:v>54</c:v>
                </c:pt>
                <c:pt idx="6">
                  <c:v>73</c:v>
                </c:pt>
                <c:pt idx="7">
                  <c:v>61</c:v>
                </c:pt>
                <c:pt idx="8">
                  <c:v>53</c:v>
                </c:pt>
                <c:pt idx="9">
                  <c:v>43</c:v>
                </c:pt>
                <c:pt idx="10">
                  <c:v>36</c:v>
                </c:pt>
                <c:pt idx="11">
                  <c:v>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Average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29</c:v>
                </c:pt>
                <c:pt idx="1">
                  <c:v>40</c:v>
                </c:pt>
                <c:pt idx="2">
                  <c:v>47</c:v>
                </c:pt>
                <c:pt idx="3">
                  <c:v>57</c:v>
                </c:pt>
                <c:pt idx="4">
                  <c:v>60</c:v>
                </c:pt>
                <c:pt idx="5">
                  <c:v>67</c:v>
                </c:pt>
                <c:pt idx="6">
                  <c:v>89</c:v>
                </c:pt>
                <c:pt idx="7">
                  <c:v>76</c:v>
                </c:pt>
                <c:pt idx="8">
                  <c:v>66</c:v>
                </c:pt>
                <c:pt idx="9">
                  <c:v>54</c:v>
                </c:pt>
                <c:pt idx="10">
                  <c:v>43</c:v>
                </c:pt>
                <c:pt idx="11">
                  <c:v>35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Maximum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40</c:v>
                </c:pt>
                <c:pt idx="1">
                  <c:v>47</c:v>
                </c:pt>
                <c:pt idx="2">
                  <c:v>56</c:v>
                </c:pt>
                <c:pt idx="3">
                  <c:v>72</c:v>
                </c:pt>
                <c:pt idx="4">
                  <c:v>72</c:v>
                </c:pt>
                <c:pt idx="5">
                  <c:v>80</c:v>
                </c:pt>
                <c:pt idx="6">
                  <c:v>105</c:v>
                </c:pt>
                <c:pt idx="7">
                  <c:v>90</c:v>
                </c:pt>
                <c:pt idx="8">
                  <c:v>79</c:v>
                </c:pt>
                <c:pt idx="9">
                  <c:v>65</c:v>
                </c:pt>
                <c:pt idx="10">
                  <c:v>50</c:v>
                </c:pt>
                <c:pt idx="11">
                  <c:v>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1153296"/>
        <c:axId val="260882784"/>
      </c:lineChart>
      <c:catAx>
        <c:axId val="2511532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60882784"/>
        <c:crosses val="autoZero"/>
        <c:auto val="1"/>
        <c:lblAlgn val="ctr"/>
        <c:lblOffset val="100"/>
        <c:noMultiLvlLbl val="0"/>
      </c:catAx>
      <c:valAx>
        <c:axId val="2608827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51153296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en-US" dirty="0" smtClean="0"/>
            <a:t>Clouds</a:t>
          </a:r>
          <a:endParaRPr lang="en-US" dirty="0"/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F4497596-B6C6-4532-9467-D9702FA52158}">
      <dgm:prSet phldrT="[Text]"/>
      <dgm:spPr/>
      <dgm:t>
        <a:bodyPr/>
        <a:lstStyle/>
        <a:p>
          <a:r>
            <a:rPr lang="en-US" dirty="0" smtClean="0"/>
            <a:t>Condensation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Precipitation</a:t>
          </a:r>
          <a:endParaRPr lang="en-US" dirty="0"/>
        </a:p>
      </dgm:t>
    </dgm:pt>
    <dgm:pt modelId="{E9DE8A43-AB57-44E9-A159-30913009A08B}" type="parTrans" cxnId="{2E694ED4-7530-439B-98C0-9BEF3DAF2A91}">
      <dgm:prSet/>
      <dgm:spPr/>
      <dgm:t>
        <a:bodyPr/>
        <a:lstStyle/>
        <a:p>
          <a:endParaRPr lang="en-US"/>
        </a:p>
      </dgm:t>
    </dgm:pt>
    <dgm:pt modelId="{E4422A26-F54D-4179-967E-FA4418AEB09F}" type="sibTrans" cxnId="{2E694ED4-7530-439B-98C0-9BEF3DAF2A91}">
      <dgm:prSet/>
      <dgm:spPr/>
      <dgm:t>
        <a:bodyPr/>
        <a:lstStyle/>
        <a:p>
          <a:endParaRPr lang="en-US"/>
        </a:p>
      </dgm:t>
    </dgm:pt>
    <dgm:pt modelId="{AE311B00-C3DE-4F58-A574-B5BF15BF71EF}">
      <dgm:prSet phldrT="[Text]"/>
      <dgm:spPr/>
      <dgm:t>
        <a:bodyPr/>
        <a:lstStyle/>
        <a:p>
          <a:r>
            <a:rPr lang="en-US" dirty="0" smtClean="0"/>
            <a:t>Runoff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Percolation</a:t>
          </a:r>
          <a:endParaRPr lang="en-US" dirty="0"/>
        </a:p>
      </dgm:t>
    </dgm:pt>
    <dgm:pt modelId="{47257E50-635F-400B-B280-FCDA754B6546}" type="parTrans" cxnId="{8A89DE7D-D0B7-4DBA-88AD-645BF84E792E}">
      <dgm:prSet/>
      <dgm:spPr/>
      <dgm:t>
        <a:bodyPr/>
        <a:lstStyle/>
        <a:p>
          <a:endParaRPr lang="en-US"/>
        </a:p>
      </dgm:t>
    </dgm:pt>
    <dgm:pt modelId="{DDC24BE0-5882-459D-99F4-D894058EA435}" type="sibTrans" cxnId="{8A89DE7D-D0B7-4DBA-88AD-645BF84E792E}">
      <dgm:prSet/>
      <dgm:spPr/>
      <dgm:t>
        <a:bodyPr/>
        <a:lstStyle/>
        <a:p>
          <a:endParaRPr lang="en-US"/>
        </a:p>
      </dgm:t>
    </dgm:pt>
    <dgm:pt modelId="{FA639CF4-69A4-4CE4-B9FD-F809059AB4B1}">
      <dgm:prSet phldrT="[Text]"/>
      <dgm:spPr/>
      <dgm:t>
        <a:bodyPr/>
        <a:lstStyle/>
        <a:p>
          <a:r>
            <a:rPr lang="en-US" dirty="0" smtClean="0"/>
            <a:t>Evaporation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Transpiration</a:t>
          </a:r>
          <a:endParaRPr lang="en-US" dirty="0"/>
        </a:p>
      </dgm:t>
    </dgm:pt>
    <dgm:pt modelId="{B9038BF2-E865-47CD-89AF-129F4AEA8A4D}" type="parTrans" cxnId="{6D2177DB-2E2B-407C-BAB3-11C41A34B717}">
      <dgm:prSet/>
      <dgm:spPr/>
      <dgm:t>
        <a:bodyPr/>
        <a:lstStyle/>
        <a:p>
          <a:endParaRPr lang="en-US"/>
        </a:p>
      </dgm:t>
    </dgm:pt>
    <dgm:pt modelId="{8E8BB270-AE93-4BD6-BB4A-B7EB6B5F437D}" type="sibTrans" cxnId="{6D2177DB-2E2B-407C-BAB3-11C41A34B717}">
      <dgm:prSet/>
      <dgm:spPr/>
      <dgm:t>
        <a:bodyPr/>
        <a:lstStyle/>
        <a:p>
          <a:endParaRPr lang="en-US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E6FCA-21FE-411E-8438-1D081E8CD850}" type="pres">
      <dgm:prSet presAssocID="{C5FBE74C-F5CC-4968-A656-5610BAD2CF0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9C305E-CEBF-4234-83B2-A6B506692871}" type="pres">
      <dgm:prSet presAssocID="{C5FBE74C-F5CC-4968-A656-5610BAD2CF0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46A56936-0EAB-48C0-9F6A-23B5520B102F}" type="pres">
      <dgm:prSet presAssocID="{F4497596-B6C6-4532-9467-D9702FA5215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7DE760-7D41-4AD4-828B-098D8808194F}" type="pres">
      <dgm:prSet presAssocID="{E4422A26-F54D-4179-967E-FA4418AEB09F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21F8C73-CB5D-425E-A038-C7025059F42E}" type="pres">
      <dgm:prSet presAssocID="{E4422A26-F54D-4179-967E-FA4418AEB09F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A85D4F3-67E7-4FD9-BB3E-8E15315B1015}" type="pres">
      <dgm:prSet presAssocID="{AE311B00-C3DE-4F58-A574-B5BF15BF71E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E7D0EF-4312-4F1F-A7BD-F4F66BF30ACC}" type="pres">
      <dgm:prSet presAssocID="{DDC24BE0-5882-459D-99F4-D894058EA43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B6F4675-E6C7-4D85-8E87-8DC48A147698}" type="pres">
      <dgm:prSet presAssocID="{DDC24BE0-5882-459D-99F4-D894058EA43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BD4D958-C1F8-461A-9E86-FE6805D22504}" type="pres">
      <dgm:prSet presAssocID="{FA639CF4-69A4-4CE4-B9FD-F809059AB4B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FAEB90-1992-4224-AA85-5D1B83115B4E}" type="pres">
      <dgm:prSet presAssocID="{8E8BB270-AE93-4BD6-BB4A-B7EB6B5F437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92B7282D-B46B-429C-B45D-1C6DC8C55B0F}" type="pres">
      <dgm:prSet presAssocID="{8E8BB270-AE93-4BD6-BB4A-B7EB6B5F437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FAD927DD-7660-4562-9193-C06EACE0B40E}" type="presOf" srcId="{F4497596-B6C6-4532-9467-D9702FA52158}" destId="{46A56936-0EAB-48C0-9F6A-23B5520B102F}" srcOrd="0" destOrd="0" presId="urn:microsoft.com/office/officeart/2005/8/layout/cycle2"/>
    <dgm:cxn modelId="{04E1B662-1AFC-4396-A985-B616CF712C95}" type="presOf" srcId="{E4422A26-F54D-4179-967E-FA4418AEB09F}" destId="{721F8C73-CB5D-425E-A038-C7025059F42E}" srcOrd="1" destOrd="0" presId="urn:microsoft.com/office/officeart/2005/8/layout/cycle2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1256887A-12D8-40B2-98CB-E6D1084E1B21}" type="presOf" srcId="{E4422A26-F54D-4179-967E-FA4418AEB09F}" destId="{5F7DE760-7D41-4AD4-828B-098D8808194F}" srcOrd="0" destOrd="0" presId="urn:microsoft.com/office/officeart/2005/8/layout/cycle2"/>
    <dgm:cxn modelId="{14D93028-0123-466D-95DC-1DC716741482}" type="presOf" srcId="{FA639CF4-69A4-4CE4-B9FD-F809059AB4B1}" destId="{4BD4D958-C1F8-461A-9E86-FE6805D22504}" srcOrd="0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336BADFC-5BEE-4C93-9E89-F93688BB0563}" type="presOf" srcId="{8E8BB270-AE93-4BD6-BB4A-B7EB6B5F437D}" destId="{2BFAEB90-1992-4224-AA85-5D1B83115B4E}" srcOrd="0" destOrd="0" presId="urn:microsoft.com/office/officeart/2005/8/layout/cycle2"/>
    <dgm:cxn modelId="{8016F137-57B0-4ED5-BE34-722ABE1A26CB}" type="presOf" srcId="{AE311B00-C3DE-4F58-A574-B5BF15BF71EF}" destId="{DA85D4F3-67E7-4FD9-BB3E-8E15315B1015}" srcOrd="0" destOrd="0" presId="urn:microsoft.com/office/officeart/2005/8/layout/cycle2"/>
    <dgm:cxn modelId="{83A25D2A-EF53-491B-8C12-4D97FE6FED97}" type="presOf" srcId="{8E8BB270-AE93-4BD6-BB4A-B7EB6B5F437D}" destId="{92B7282D-B46B-429C-B45D-1C6DC8C55B0F}" srcOrd="1" destOrd="0" presId="urn:microsoft.com/office/officeart/2005/8/layout/cycle2"/>
    <dgm:cxn modelId="{6D2177DB-2E2B-407C-BAB3-11C41A34B717}" srcId="{04DF7816-1EAD-4FA3-BAE6-16649A7D2E80}" destId="{FA639CF4-69A4-4CE4-B9FD-F809059AB4B1}" srcOrd="3" destOrd="0" parTransId="{B9038BF2-E865-47CD-89AF-129F4AEA8A4D}" sibTransId="{8E8BB270-AE93-4BD6-BB4A-B7EB6B5F437D}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2E694ED4-7530-439B-98C0-9BEF3DAF2A91}" srcId="{04DF7816-1EAD-4FA3-BAE6-16649A7D2E80}" destId="{F4497596-B6C6-4532-9467-D9702FA52158}" srcOrd="1" destOrd="0" parTransId="{E9DE8A43-AB57-44E9-A159-30913009A08B}" sibTransId="{E4422A26-F54D-4179-967E-FA4418AEB09F}"/>
    <dgm:cxn modelId="{8A89DE7D-D0B7-4DBA-88AD-645BF84E792E}" srcId="{04DF7816-1EAD-4FA3-BAE6-16649A7D2E80}" destId="{AE311B00-C3DE-4F58-A574-B5BF15BF71EF}" srcOrd="2" destOrd="0" parTransId="{47257E50-635F-400B-B280-FCDA754B6546}" sibTransId="{DDC24BE0-5882-459D-99F4-D894058EA435}"/>
    <dgm:cxn modelId="{1FDC67CF-D3A4-4E0C-898E-38CA37F41786}" type="presOf" srcId="{DDC24BE0-5882-459D-99F4-D894058EA435}" destId="{8B6F4675-E6C7-4D85-8E87-8DC48A147698}" srcOrd="1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1A83BA58-B930-4B55-89CF-5BFD5830E274}" type="presOf" srcId="{DDC24BE0-5882-459D-99F4-D894058EA435}" destId="{25E7D0EF-4312-4F1F-A7BD-F4F66BF30ACC}" srcOrd="0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8253D1CD-9272-4B9C-A958-E1DAA4AB4AC6}" type="presParOf" srcId="{FD6FC5C9-1209-493D-B612-5BC01209566E}" destId="{46A56936-0EAB-48C0-9F6A-23B5520B102F}" srcOrd="2" destOrd="0" presId="urn:microsoft.com/office/officeart/2005/8/layout/cycle2"/>
    <dgm:cxn modelId="{1A86958E-DEF0-4D70-A350-D584A57F04A6}" type="presParOf" srcId="{FD6FC5C9-1209-493D-B612-5BC01209566E}" destId="{5F7DE760-7D41-4AD4-828B-098D8808194F}" srcOrd="3" destOrd="0" presId="urn:microsoft.com/office/officeart/2005/8/layout/cycle2"/>
    <dgm:cxn modelId="{D34D891A-0F83-4413-A4C2-F57EAA902B49}" type="presParOf" srcId="{5F7DE760-7D41-4AD4-828B-098D8808194F}" destId="{721F8C73-CB5D-425E-A038-C7025059F42E}" srcOrd="0" destOrd="0" presId="urn:microsoft.com/office/officeart/2005/8/layout/cycle2"/>
    <dgm:cxn modelId="{574BC554-D8CF-4117-B450-6FD6778AC40A}" type="presParOf" srcId="{FD6FC5C9-1209-493D-B612-5BC01209566E}" destId="{DA85D4F3-67E7-4FD9-BB3E-8E15315B1015}" srcOrd="4" destOrd="0" presId="urn:microsoft.com/office/officeart/2005/8/layout/cycle2"/>
    <dgm:cxn modelId="{B2DBC99A-C366-42C7-8D7C-D382C7CB6FA6}" type="presParOf" srcId="{FD6FC5C9-1209-493D-B612-5BC01209566E}" destId="{25E7D0EF-4312-4F1F-A7BD-F4F66BF30ACC}" srcOrd="5" destOrd="0" presId="urn:microsoft.com/office/officeart/2005/8/layout/cycle2"/>
    <dgm:cxn modelId="{0C8E37C6-81DF-4814-89A6-50A6570DC28F}" type="presParOf" srcId="{25E7D0EF-4312-4F1F-A7BD-F4F66BF30ACC}" destId="{8B6F4675-E6C7-4D85-8E87-8DC48A147698}" srcOrd="0" destOrd="0" presId="urn:microsoft.com/office/officeart/2005/8/layout/cycle2"/>
    <dgm:cxn modelId="{DB717581-67BF-4B88-9724-8CCF56909633}" type="presParOf" srcId="{FD6FC5C9-1209-493D-B612-5BC01209566E}" destId="{4BD4D958-C1F8-461A-9E86-FE6805D22504}" srcOrd="6" destOrd="0" presId="urn:microsoft.com/office/officeart/2005/8/layout/cycle2"/>
    <dgm:cxn modelId="{C26D130D-0A13-4FB1-AC64-947C0F6413F3}" type="presParOf" srcId="{FD6FC5C9-1209-493D-B612-5BC01209566E}" destId="{2BFAEB90-1992-4224-AA85-5D1B83115B4E}" srcOrd="7" destOrd="0" presId="urn:microsoft.com/office/officeart/2005/8/layout/cycle2"/>
    <dgm:cxn modelId="{3ED2CDA6-1C23-400F-805F-F9D1842716C1}" type="presParOf" srcId="{2BFAEB90-1992-4224-AA85-5D1B83115B4E}" destId="{92B7282D-B46B-429C-B45D-1C6DC8C55B0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0.57695</cdr:x>
      <cdr:y>0.0543</cdr:y>
    </cdr:from>
    <cdr:to>
      <cdr:x>0.97048</cdr:x>
      <cdr:y>0.14118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10012" y="190500"/>
          <a:ext cx="26670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dirty="0" smtClean="0">
              <a:solidFill>
                <a:srgbClr val="FF0000"/>
              </a:solidFill>
            </a:rPr>
            <a:t>Hot periods can last several days</a:t>
          </a:r>
          <a:endParaRPr lang="en-US" sz="1000" dirty="0">
            <a:solidFill>
              <a:srgbClr val="FF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91862-59E9-4914-B5A9-B6BF7146A8AE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8EB57-440F-4EA5-ADBA-8D902DA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225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Water-Saving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Low-maintenance solutions for intermountain regions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Drip irrigation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Eastern Washington loses more than </a:t>
            </a:r>
            <a:br>
              <a:rPr lang="en-US" dirty="0" smtClean="0"/>
            </a:br>
            <a:r>
              <a:rPr lang="en-US" dirty="0" smtClean="0"/>
              <a:t>10 tons of soil per acre per year </a:t>
            </a:r>
            <a:br>
              <a:rPr lang="en-US" dirty="0" smtClean="0"/>
            </a:br>
            <a:r>
              <a:rPr lang="en-US" dirty="0" smtClean="0"/>
              <a:t>to rainfall runoff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4923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Source: </a:t>
            </a:r>
            <a:r>
              <a:rPr lang="en-US" sz="1200" i="1" dirty="0" smtClean="0">
                <a:solidFill>
                  <a:schemeClr val="accent1"/>
                </a:solidFill>
              </a:rPr>
              <a:t>Atlas of U.S. Environmental Issues</a:t>
            </a:r>
            <a:r>
              <a:rPr lang="en-US" sz="1200" dirty="0" smtClean="0">
                <a:solidFill>
                  <a:schemeClr val="accent1"/>
                </a:solidFill>
              </a:rPr>
              <a:t>, Mason &amp; Mason, 1990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Tolerate temperature range</a:t>
            </a:r>
          </a:p>
          <a:p>
            <a:r>
              <a:rPr lang="en-US" dirty="0" smtClean="0"/>
              <a:t>Tolerate drought</a:t>
            </a:r>
          </a:p>
          <a:p>
            <a:r>
              <a:rPr lang="en-US" dirty="0" smtClean="0"/>
              <a:t>Prevent erosion</a:t>
            </a:r>
          </a:p>
          <a:p>
            <a:r>
              <a:rPr lang="en-US" dirty="0" smtClean="0"/>
              <a:t>Support natural ecosystem</a:t>
            </a:r>
          </a:p>
          <a:p>
            <a:r>
              <a:rPr lang="en-US" dirty="0" smtClean="0"/>
              <a:t>Attract pollinators</a:t>
            </a:r>
          </a:p>
          <a:p>
            <a:r>
              <a:rPr lang="en-US" dirty="0" smtClean="0"/>
              <a:t>Need little or no maintenance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by Season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3409864"/>
              </p:ext>
            </p:extLst>
          </p:nvPr>
        </p:nvGraphicFramePr>
        <p:xfrm>
          <a:off x="1066800" y="2667000"/>
          <a:ext cx="6777035" cy="185420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355407"/>
                <a:gridCol w="1355407"/>
                <a:gridCol w="1355407"/>
                <a:gridCol w="1355407"/>
                <a:gridCol w="135540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Seasonal Temperatures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Winter</a:t>
                      </a:r>
                      <a:r>
                        <a:rPr lang="en-US" dirty="0" smtClean="0">
                          <a:sym typeface="Wingdings"/>
                        </a:rPr>
                        <a:t>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</a:t>
                      </a:r>
                      <a:r>
                        <a:rPr lang="en-US" sz="1800" dirty="0" smtClean="0">
                          <a:sym typeface="Webdings"/>
                        </a:rPr>
                        <a:t>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Summer</a:t>
                      </a:r>
                      <a:r>
                        <a:rPr lang="en-US" baseline="0" dirty="0" smtClean="0">
                          <a:sym typeface="Wingdings"/>
                        </a:rPr>
                        <a:t>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</a:t>
                      </a:r>
                      <a:r>
                        <a:rPr lang="en-US" dirty="0" smtClean="0">
                          <a:sym typeface="Webdings"/>
                        </a:rPr>
                        <a:t>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Minimum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Average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Maximum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62567" y="29956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66800" y="5791200"/>
                <a:ext cx="3462166" cy="485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1"/>
                    </a:solidFill>
                  </a:rPr>
                  <a:t>To convert to Celsius: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𝐹</m:t>
                        </m:r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−32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accent1"/>
                    </a:solidFill>
                  </a:rPr>
                  <a:t> x 5</a:t>
                </a:r>
                <a:endParaRPr lang="en-US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5791200"/>
                <a:ext cx="3462166" cy="485646"/>
              </a:xfrm>
              <a:prstGeom prst="rect">
                <a:avLst/>
              </a:prstGeom>
              <a:blipFill rotWithShape="1">
                <a:blip r:embed="rId2"/>
                <a:stretch>
                  <a:fillRect l="-1408" r="-528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7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by Month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0871897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2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2508" y="5914863"/>
            <a:ext cx="3312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Photos courtesy of Rugged Country Plants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 temperatures</a:t>
            </a:r>
          </a:p>
          <a:p>
            <a:r>
              <a:rPr lang="en-US" dirty="0" smtClean="0"/>
              <a:t>Cold temperatures</a:t>
            </a:r>
          </a:p>
          <a:p>
            <a:r>
              <a:rPr lang="en-US" dirty="0" smtClean="0"/>
              <a:t>Shorter growing season</a:t>
            </a:r>
          </a:p>
          <a:p>
            <a:r>
              <a:rPr lang="en-US" dirty="0" smtClean="0"/>
              <a:t>Drying winds</a:t>
            </a:r>
          </a:p>
          <a:p>
            <a:r>
              <a:rPr lang="en-US" dirty="0" smtClean="0"/>
              <a:t>Deluge/drought</a:t>
            </a:r>
          </a:p>
          <a:p>
            <a:r>
              <a:rPr lang="en-US" dirty="0" smtClean="0"/>
              <a:t>Poor soil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</a:p>
          <a:p>
            <a:r>
              <a:rPr lang="en-US" dirty="0" smtClean="0"/>
              <a:t>Xeriscaping</a:t>
            </a:r>
          </a:p>
          <a:p>
            <a:r>
              <a:rPr lang="en-US" dirty="0" smtClean="0"/>
              <a:t>Soil amendment</a:t>
            </a:r>
          </a:p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</a:p>
          <a:p>
            <a:pPr lvl="1"/>
            <a:r>
              <a:rPr lang="en-US" dirty="0" smtClean="0"/>
              <a:t>Fences</a:t>
            </a:r>
          </a:p>
          <a:p>
            <a:pPr lvl="1"/>
            <a:r>
              <a:rPr lang="en-US" dirty="0" smtClean="0"/>
              <a:t>Walls</a:t>
            </a:r>
            <a:endParaRPr lang="en-US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Tree lines</a:t>
            </a:r>
          </a:p>
          <a:p>
            <a:pPr lvl="1"/>
            <a:r>
              <a:rPr lang="en-US" dirty="0" smtClean="0"/>
              <a:t>Hedges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775568"/>
              </p:ext>
            </p:extLst>
          </p:nvPr>
        </p:nvGraphicFramePr>
        <p:xfrm>
          <a:off x="2057400" y="1143000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Consumption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3484696"/>
              </p:ext>
            </p:extLst>
          </p:nvPr>
        </p:nvGraphicFramePr>
        <p:xfrm>
          <a:off x="914400" y="2286000"/>
          <a:ext cx="7567612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Planting strategies that conserve water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additional watering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Use" id="{501800A8-7E60-4A00-B8E5-70BD0E59FC22}" vid="{7180E289-F48F-4044-9DE8-FC571A16E6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6219D634-5DDF-468B-ACAB-41FD4D711CAF}"/>
</file>

<file path=customXml/itemProps2.xml><?xml version="1.0" encoding="utf-8"?>
<ds:datastoreItem xmlns:ds="http://schemas.openxmlformats.org/officeDocument/2006/customXml" ds:itemID="{679E6987-0B29-4FF4-B752-EB8BE4EE8524}"/>
</file>

<file path=customXml/itemProps3.xml><?xml version="1.0" encoding="utf-8"?>
<ds:datastoreItem xmlns:ds="http://schemas.openxmlformats.org/officeDocument/2006/customXml" ds:itemID="{76FFF187-1E05-480D-82CA-A96EADD16D55}"/>
</file>

<file path=docProps/app.xml><?xml version="1.0" encoding="utf-8"?>
<Properties xmlns="http://schemas.openxmlformats.org/officeDocument/2006/extended-properties" xmlns:vt="http://schemas.openxmlformats.org/officeDocument/2006/docPropsVTypes">
  <Template>WaterUse</Template>
  <TotalTime>18</TotalTime>
  <Words>205</Words>
  <Application>Microsoft Office PowerPoint</Application>
  <PresentationFormat>On-screen Show (4:3)</PresentationFormat>
  <Paragraphs>86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Cambria Math</vt:lpstr>
      <vt:lpstr>Century Gothic</vt:lpstr>
      <vt:lpstr>Webdings</vt:lpstr>
      <vt:lpstr>Wingdings</vt:lpstr>
      <vt:lpstr>Wingdings 2</vt:lpstr>
      <vt:lpstr>Austin</vt:lpstr>
      <vt:lpstr>Water-Saving Landscaping</vt:lpstr>
      <vt:lpstr>Challenges</vt:lpstr>
      <vt:lpstr>Solutions</vt:lpstr>
      <vt:lpstr>Windbreaks</vt:lpstr>
      <vt:lpstr>Windbreaks</vt:lpstr>
      <vt:lpstr>Water Cycle</vt:lpstr>
      <vt:lpstr>Water Consumption</vt:lpstr>
      <vt:lpstr>Xeriscaping</vt:lpstr>
      <vt:lpstr>Xeriscaping</vt:lpstr>
      <vt:lpstr>Xeriscaping</vt:lpstr>
      <vt:lpstr>Soil Amendment</vt:lpstr>
      <vt:lpstr>Native Plants</vt:lpstr>
      <vt:lpstr>Temperature by Season</vt:lpstr>
      <vt:lpstr>Temperature by Month</vt:lpstr>
      <vt:lpstr>Native Plants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2012-11-30T20:43:06Z</dcterms:created>
  <dcterms:modified xsi:type="dcterms:W3CDTF">2012-11-30T21:12:15Z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